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61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15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" panose="02020500000000000000" charset="0"/>
      <p:regular r:id="rId20"/>
      <p:bold r:id="rId21"/>
      <p:italic r:id="rId22"/>
      <p:boldItalic r:id="rId23"/>
    </p:embeddedFont>
    <p:embeddedFont>
      <p:font typeface="Montserrat Alternates" panose="02020500000000000000" charset="0"/>
      <p:regular r:id="rId24"/>
      <p:bold r:id="rId25"/>
      <p:italic r:id="rId26"/>
      <p:boldItalic r:id="rId27"/>
    </p:embeddedFont>
    <p:embeddedFont>
      <p:font typeface="Montserrat ExtraBold" panose="02020500000000000000" charset="0"/>
      <p:bold r:id="rId28"/>
      <p:boldItalic r:id="rId29"/>
    </p:embeddedFont>
    <p:embeddedFont>
      <p:font typeface="Montserrat Light" panose="02020500000000000000" charset="0"/>
      <p:regular r:id="rId30"/>
      <p:bold r:id="rId31"/>
      <p:italic r:id="rId32"/>
      <p:boldItalic r:id="rId33"/>
    </p:embeddedFont>
    <p:embeddedFont>
      <p:font typeface="Times" panose="02020603050405020304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9C77B2-DB7F-49F0-AF8F-AECD912F350C}">
  <a:tblStyle styleId="{339C77B2-DB7F-49F0-AF8F-AECD912F35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595" autoAdjust="0"/>
  </p:normalViewPr>
  <p:slideViewPr>
    <p:cSldViewPr snapToGrid="0">
      <p:cViewPr varScale="1">
        <p:scale>
          <a:sx n="142" d="100"/>
          <a:sy n="142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64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27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22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77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19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6f078010ed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6f078010ed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cab6e55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cab6e55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32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35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794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46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2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19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1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73" r:id="rId5"/>
    <p:sldLayoutId id="2147483674" r:id="rId6"/>
    <p:sldLayoutId id="2147483675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gif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0.gif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anstonchu.wordpress.com/" TargetMode="External"/><Relationship Id="rId3" Type="http://schemas.openxmlformats.org/officeDocument/2006/relationships/hyperlink" Target="https://www.linkedin.com/in/lanstonchu/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lanstonchu" TargetMode="External"/><Relationship Id="rId5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" Target="slide4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5.png"/><Relationship Id="rId26" Type="http://schemas.openxmlformats.org/officeDocument/2006/relationships/image" Target="../media/image42.png"/><Relationship Id="rId3" Type="http://schemas.openxmlformats.org/officeDocument/2006/relationships/slide" Target="slide4.xml"/><Relationship Id="rId21" Type="http://schemas.openxmlformats.org/officeDocument/2006/relationships/image" Target="../media/image37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0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9.png"/><Relationship Id="rId10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4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slide" Target="slide4.xml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1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" Target="slide4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>
            <a:spLocks noGrp="1"/>
          </p:cNvSpPr>
          <p:nvPr>
            <p:ph type="ctrTitle"/>
          </p:nvPr>
        </p:nvSpPr>
        <p:spPr>
          <a:xfrm>
            <a:off x="311700" y="159645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 Light"/>
                <a:ea typeface="Montserrat Light"/>
                <a:cs typeface="Montserrat Light"/>
                <a:sym typeface="Montserrat Light"/>
              </a:rPr>
              <a:t>Spherical Histogram Approximation for Maximum Flow of Brain Connectivity</a:t>
            </a:r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1"/>
          </p:nvPr>
        </p:nvSpPr>
        <p:spPr>
          <a:xfrm>
            <a:off x="2743050" y="2705400"/>
            <a:ext cx="40381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Lanston Hau Man Chu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University of Wisconsin-Madison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840420" y="561488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0849" y="1432930"/>
                <a:ext cx="3788528" cy="1005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Another destination site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at IG (</a:t>
                </a:r>
                <a:r>
                  <a:rPr lang="en-US" dirty="0" err="1"/>
                  <a:t>Innduseum</a:t>
                </a:r>
                <a:r>
                  <a:rPr lang="en-US" dirty="0"/>
                  <a:t> Griseum).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The maximum flow area is roughly along the CC (Corpus Callosum) ← Axons rich region in brain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849" y="1432930"/>
                <a:ext cx="3788528" cy="1005469"/>
              </a:xfrm>
              <a:prstGeom prst="rect">
                <a:avLst/>
              </a:prstGeom>
              <a:blipFill>
                <a:blip r:embed="rId4"/>
                <a:stretch>
                  <a:fillRect b="-2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polygon&#10;&#10;Description automatically generated">
            <a:extLst>
              <a:ext uri="{FF2B5EF4-FFF2-40B4-BE49-F238E27FC236}">
                <a16:creationId xmlns:a16="http://schemas.microsoft.com/office/drawing/2014/main" id="{E8B58493-A17B-4BE3-8CAE-2EDC5F112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46" y="1482077"/>
            <a:ext cx="3220134" cy="31249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6D4E57-0752-4ACF-B4FB-295A9C85DC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04"/>
          <a:stretch/>
        </p:blipFill>
        <p:spPr>
          <a:xfrm rot="10800000">
            <a:off x="3547965" y="3485127"/>
            <a:ext cx="1482884" cy="11219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577466A-0F51-46B3-A1C0-E7816A4C7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965" y="1482077"/>
            <a:ext cx="1482884" cy="18873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EE64C1-4956-4AA2-9872-B0B8CDD8444B}"/>
              </a:ext>
            </a:extLst>
          </p:cNvPr>
          <p:cNvSpPr/>
          <p:nvPr/>
        </p:nvSpPr>
        <p:spPr>
          <a:xfrm>
            <a:off x="4688682" y="4510872"/>
            <a:ext cx="97631" cy="7375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FD8D4C-79D8-4107-84C9-A6B57CF2762F}"/>
              </a:ext>
            </a:extLst>
          </p:cNvPr>
          <p:cNvSpPr/>
          <p:nvPr/>
        </p:nvSpPr>
        <p:spPr>
          <a:xfrm>
            <a:off x="3877450" y="1735197"/>
            <a:ext cx="823912" cy="285321"/>
          </a:xfrm>
          <a:custGeom>
            <a:avLst/>
            <a:gdLst>
              <a:gd name="connsiteX0" fmla="*/ 357187 w 823912"/>
              <a:gd name="connsiteY0" fmla="*/ 60149 h 374474"/>
              <a:gd name="connsiteX1" fmla="*/ 316706 w 823912"/>
              <a:gd name="connsiteY1" fmla="*/ 26812 h 374474"/>
              <a:gd name="connsiteX2" fmla="*/ 302418 w 823912"/>
              <a:gd name="connsiteY2" fmla="*/ 17287 h 374474"/>
              <a:gd name="connsiteX3" fmla="*/ 288131 w 823912"/>
              <a:gd name="connsiteY3" fmla="*/ 12524 h 374474"/>
              <a:gd name="connsiteX4" fmla="*/ 233362 w 823912"/>
              <a:gd name="connsiteY4" fmla="*/ 14905 h 374474"/>
              <a:gd name="connsiteX5" fmla="*/ 223837 w 823912"/>
              <a:gd name="connsiteY5" fmla="*/ 17287 h 374474"/>
              <a:gd name="connsiteX6" fmla="*/ 188118 w 823912"/>
              <a:gd name="connsiteY6" fmla="*/ 22049 h 374474"/>
              <a:gd name="connsiteX7" fmla="*/ 166687 w 823912"/>
              <a:gd name="connsiteY7" fmla="*/ 33955 h 374474"/>
              <a:gd name="connsiteX8" fmla="*/ 161925 w 823912"/>
              <a:gd name="connsiteY8" fmla="*/ 41099 h 374474"/>
              <a:gd name="connsiteX9" fmla="*/ 154781 w 823912"/>
              <a:gd name="connsiteY9" fmla="*/ 43480 h 374474"/>
              <a:gd name="connsiteX10" fmla="*/ 140493 w 823912"/>
              <a:gd name="connsiteY10" fmla="*/ 53005 h 374474"/>
              <a:gd name="connsiteX11" fmla="*/ 126206 w 823912"/>
              <a:gd name="connsiteY11" fmla="*/ 62530 h 374474"/>
              <a:gd name="connsiteX12" fmla="*/ 111918 w 823912"/>
              <a:gd name="connsiteY12" fmla="*/ 72055 h 374474"/>
              <a:gd name="connsiteX13" fmla="*/ 97631 w 823912"/>
              <a:gd name="connsiteY13" fmla="*/ 81580 h 374474"/>
              <a:gd name="connsiteX14" fmla="*/ 90487 w 823912"/>
              <a:gd name="connsiteY14" fmla="*/ 83962 h 374474"/>
              <a:gd name="connsiteX15" fmla="*/ 76200 w 823912"/>
              <a:gd name="connsiteY15" fmla="*/ 93487 h 374474"/>
              <a:gd name="connsiteX16" fmla="*/ 69056 w 823912"/>
              <a:gd name="connsiteY16" fmla="*/ 98249 h 374474"/>
              <a:gd name="connsiteX17" fmla="*/ 47625 w 823912"/>
              <a:gd name="connsiteY17" fmla="*/ 112537 h 374474"/>
              <a:gd name="connsiteX18" fmla="*/ 40481 w 823912"/>
              <a:gd name="connsiteY18" fmla="*/ 117299 h 374474"/>
              <a:gd name="connsiteX19" fmla="*/ 35718 w 823912"/>
              <a:gd name="connsiteY19" fmla="*/ 124443 h 374474"/>
              <a:gd name="connsiteX20" fmla="*/ 21431 w 823912"/>
              <a:gd name="connsiteY20" fmla="*/ 133968 h 374474"/>
              <a:gd name="connsiteX21" fmla="*/ 11906 w 823912"/>
              <a:gd name="connsiteY21" fmla="*/ 148255 h 374474"/>
              <a:gd name="connsiteX22" fmla="*/ 7143 w 823912"/>
              <a:gd name="connsiteY22" fmla="*/ 162543 h 374474"/>
              <a:gd name="connsiteX23" fmla="*/ 2381 w 823912"/>
              <a:gd name="connsiteY23" fmla="*/ 169687 h 374474"/>
              <a:gd name="connsiteX24" fmla="*/ 0 w 823912"/>
              <a:gd name="connsiteY24" fmla="*/ 179212 h 374474"/>
              <a:gd name="connsiteX25" fmla="*/ 2381 w 823912"/>
              <a:gd name="connsiteY25" fmla="*/ 336374 h 374474"/>
              <a:gd name="connsiteX26" fmla="*/ 9525 w 823912"/>
              <a:gd name="connsiteY26" fmla="*/ 350662 h 374474"/>
              <a:gd name="connsiteX27" fmla="*/ 23812 w 823912"/>
              <a:gd name="connsiteY27" fmla="*/ 364949 h 374474"/>
              <a:gd name="connsiteX28" fmla="*/ 35718 w 823912"/>
              <a:gd name="connsiteY28" fmla="*/ 374474 h 374474"/>
              <a:gd name="connsiteX29" fmla="*/ 59531 w 823912"/>
              <a:gd name="connsiteY29" fmla="*/ 369712 h 374474"/>
              <a:gd name="connsiteX30" fmla="*/ 66675 w 823912"/>
              <a:gd name="connsiteY30" fmla="*/ 362568 h 374474"/>
              <a:gd name="connsiteX31" fmla="*/ 73818 w 823912"/>
              <a:gd name="connsiteY31" fmla="*/ 357805 h 374474"/>
              <a:gd name="connsiteX32" fmla="*/ 78581 w 823912"/>
              <a:gd name="connsiteY32" fmla="*/ 350662 h 374474"/>
              <a:gd name="connsiteX33" fmla="*/ 85725 w 823912"/>
              <a:gd name="connsiteY33" fmla="*/ 345899 h 374474"/>
              <a:gd name="connsiteX34" fmla="*/ 102393 w 823912"/>
              <a:gd name="connsiteY34" fmla="*/ 326849 h 374474"/>
              <a:gd name="connsiteX35" fmla="*/ 107156 w 823912"/>
              <a:gd name="connsiteY35" fmla="*/ 319705 h 374474"/>
              <a:gd name="connsiteX36" fmla="*/ 121443 w 823912"/>
              <a:gd name="connsiteY36" fmla="*/ 305418 h 374474"/>
              <a:gd name="connsiteX37" fmla="*/ 126206 w 823912"/>
              <a:gd name="connsiteY37" fmla="*/ 298274 h 374474"/>
              <a:gd name="connsiteX38" fmla="*/ 140493 w 823912"/>
              <a:gd name="connsiteY38" fmla="*/ 288749 h 374474"/>
              <a:gd name="connsiteX39" fmla="*/ 152400 w 823912"/>
              <a:gd name="connsiteY39" fmla="*/ 276843 h 374474"/>
              <a:gd name="connsiteX40" fmla="*/ 157162 w 823912"/>
              <a:gd name="connsiteY40" fmla="*/ 269699 h 374474"/>
              <a:gd name="connsiteX41" fmla="*/ 171450 w 823912"/>
              <a:gd name="connsiteY41" fmla="*/ 257793 h 374474"/>
              <a:gd name="connsiteX42" fmla="*/ 176212 w 823912"/>
              <a:gd name="connsiteY42" fmla="*/ 250649 h 374474"/>
              <a:gd name="connsiteX43" fmla="*/ 183356 w 823912"/>
              <a:gd name="connsiteY43" fmla="*/ 248268 h 374474"/>
              <a:gd name="connsiteX44" fmla="*/ 192881 w 823912"/>
              <a:gd name="connsiteY44" fmla="*/ 238743 h 374474"/>
              <a:gd name="connsiteX45" fmla="*/ 204787 w 823912"/>
              <a:gd name="connsiteY45" fmla="*/ 229218 h 374474"/>
              <a:gd name="connsiteX46" fmla="*/ 209550 w 823912"/>
              <a:gd name="connsiteY46" fmla="*/ 222074 h 374474"/>
              <a:gd name="connsiteX47" fmla="*/ 223837 w 823912"/>
              <a:gd name="connsiteY47" fmla="*/ 212549 h 374474"/>
              <a:gd name="connsiteX48" fmla="*/ 230981 w 823912"/>
              <a:gd name="connsiteY48" fmla="*/ 207787 h 374474"/>
              <a:gd name="connsiteX49" fmla="*/ 245268 w 823912"/>
              <a:gd name="connsiteY49" fmla="*/ 203024 h 374474"/>
              <a:gd name="connsiteX50" fmla="*/ 280987 w 823912"/>
              <a:gd name="connsiteY50" fmla="*/ 205405 h 374474"/>
              <a:gd name="connsiteX51" fmla="*/ 295275 w 823912"/>
              <a:gd name="connsiteY51" fmla="*/ 212549 h 374474"/>
              <a:gd name="connsiteX52" fmla="*/ 309562 w 823912"/>
              <a:gd name="connsiteY52" fmla="*/ 217312 h 374474"/>
              <a:gd name="connsiteX53" fmla="*/ 323850 w 823912"/>
              <a:gd name="connsiteY53" fmla="*/ 224455 h 374474"/>
              <a:gd name="connsiteX54" fmla="*/ 330993 w 823912"/>
              <a:gd name="connsiteY54" fmla="*/ 231599 h 374474"/>
              <a:gd name="connsiteX55" fmla="*/ 345281 w 823912"/>
              <a:gd name="connsiteY55" fmla="*/ 236362 h 374474"/>
              <a:gd name="connsiteX56" fmla="*/ 359568 w 823912"/>
              <a:gd name="connsiteY56" fmla="*/ 241124 h 374474"/>
              <a:gd name="connsiteX57" fmla="*/ 366712 w 823912"/>
              <a:gd name="connsiteY57" fmla="*/ 243505 h 374474"/>
              <a:gd name="connsiteX58" fmla="*/ 381000 w 823912"/>
              <a:gd name="connsiteY58" fmla="*/ 245887 h 374474"/>
              <a:gd name="connsiteX59" fmla="*/ 478631 w 823912"/>
              <a:gd name="connsiteY59" fmla="*/ 243505 h 374474"/>
              <a:gd name="connsiteX60" fmla="*/ 492918 w 823912"/>
              <a:gd name="connsiteY60" fmla="*/ 238743 h 374474"/>
              <a:gd name="connsiteX61" fmla="*/ 500062 w 823912"/>
              <a:gd name="connsiteY61" fmla="*/ 236362 h 374474"/>
              <a:gd name="connsiteX62" fmla="*/ 521493 w 823912"/>
              <a:gd name="connsiteY62" fmla="*/ 226837 h 374474"/>
              <a:gd name="connsiteX63" fmla="*/ 535781 w 823912"/>
              <a:gd name="connsiteY63" fmla="*/ 222074 h 374474"/>
              <a:gd name="connsiteX64" fmla="*/ 542925 w 823912"/>
              <a:gd name="connsiteY64" fmla="*/ 219693 h 374474"/>
              <a:gd name="connsiteX65" fmla="*/ 561975 w 823912"/>
              <a:gd name="connsiteY65" fmla="*/ 217312 h 374474"/>
              <a:gd name="connsiteX66" fmla="*/ 623887 w 823912"/>
              <a:gd name="connsiteY66" fmla="*/ 219693 h 374474"/>
              <a:gd name="connsiteX67" fmla="*/ 638175 w 823912"/>
              <a:gd name="connsiteY67" fmla="*/ 226837 h 374474"/>
              <a:gd name="connsiteX68" fmla="*/ 652462 w 823912"/>
              <a:gd name="connsiteY68" fmla="*/ 233980 h 374474"/>
              <a:gd name="connsiteX69" fmla="*/ 664368 w 823912"/>
              <a:gd name="connsiteY69" fmla="*/ 243505 h 374474"/>
              <a:gd name="connsiteX70" fmla="*/ 669131 w 823912"/>
              <a:gd name="connsiteY70" fmla="*/ 250649 h 374474"/>
              <a:gd name="connsiteX71" fmla="*/ 683418 w 823912"/>
              <a:gd name="connsiteY71" fmla="*/ 262555 h 374474"/>
              <a:gd name="connsiteX72" fmla="*/ 695325 w 823912"/>
              <a:gd name="connsiteY72" fmla="*/ 272080 h 374474"/>
              <a:gd name="connsiteX73" fmla="*/ 707231 w 823912"/>
              <a:gd name="connsiteY73" fmla="*/ 281605 h 374474"/>
              <a:gd name="connsiteX74" fmla="*/ 726281 w 823912"/>
              <a:gd name="connsiteY74" fmla="*/ 298274 h 374474"/>
              <a:gd name="connsiteX75" fmla="*/ 733425 w 823912"/>
              <a:gd name="connsiteY75" fmla="*/ 303037 h 374474"/>
              <a:gd name="connsiteX76" fmla="*/ 747712 w 823912"/>
              <a:gd name="connsiteY76" fmla="*/ 310180 h 374474"/>
              <a:gd name="connsiteX77" fmla="*/ 754856 w 823912"/>
              <a:gd name="connsiteY77" fmla="*/ 317324 h 374474"/>
              <a:gd name="connsiteX78" fmla="*/ 769143 w 823912"/>
              <a:gd name="connsiteY78" fmla="*/ 322087 h 374474"/>
              <a:gd name="connsiteX79" fmla="*/ 792956 w 823912"/>
              <a:gd name="connsiteY79" fmla="*/ 319705 h 374474"/>
              <a:gd name="connsiteX80" fmla="*/ 800100 w 823912"/>
              <a:gd name="connsiteY80" fmla="*/ 312562 h 374474"/>
              <a:gd name="connsiteX81" fmla="*/ 809625 w 823912"/>
              <a:gd name="connsiteY81" fmla="*/ 298274 h 374474"/>
              <a:gd name="connsiteX82" fmla="*/ 814387 w 823912"/>
              <a:gd name="connsiteY82" fmla="*/ 291130 h 374474"/>
              <a:gd name="connsiteX83" fmla="*/ 823912 w 823912"/>
              <a:gd name="connsiteY83" fmla="*/ 269699 h 374474"/>
              <a:gd name="connsiteX84" fmla="*/ 821531 w 823912"/>
              <a:gd name="connsiteY84" fmla="*/ 212549 h 374474"/>
              <a:gd name="connsiteX85" fmla="*/ 812006 w 823912"/>
              <a:gd name="connsiteY85" fmla="*/ 179212 h 374474"/>
              <a:gd name="connsiteX86" fmla="*/ 809625 w 823912"/>
              <a:gd name="connsiteY86" fmla="*/ 172068 h 374474"/>
              <a:gd name="connsiteX87" fmla="*/ 802481 w 823912"/>
              <a:gd name="connsiteY87" fmla="*/ 164924 h 374474"/>
              <a:gd name="connsiteX88" fmla="*/ 792956 w 823912"/>
              <a:gd name="connsiteY88" fmla="*/ 150637 h 374474"/>
              <a:gd name="connsiteX89" fmla="*/ 785812 w 823912"/>
              <a:gd name="connsiteY89" fmla="*/ 143493 h 374474"/>
              <a:gd name="connsiteX90" fmla="*/ 781050 w 823912"/>
              <a:gd name="connsiteY90" fmla="*/ 136349 h 374474"/>
              <a:gd name="connsiteX91" fmla="*/ 773906 w 823912"/>
              <a:gd name="connsiteY91" fmla="*/ 129205 h 374474"/>
              <a:gd name="connsiteX92" fmla="*/ 769143 w 823912"/>
              <a:gd name="connsiteY92" fmla="*/ 122062 h 374474"/>
              <a:gd name="connsiteX93" fmla="*/ 762000 w 823912"/>
              <a:gd name="connsiteY93" fmla="*/ 117299 h 374474"/>
              <a:gd name="connsiteX94" fmla="*/ 754856 w 823912"/>
              <a:gd name="connsiteY94" fmla="*/ 110155 h 374474"/>
              <a:gd name="connsiteX95" fmla="*/ 745331 w 823912"/>
              <a:gd name="connsiteY95" fmla="*/ 95868 h 374474"/>
              <a:gd name="connsiteX96" fmla="*/ 738187 w 823912"/>
              <a:gd name="connsiteY96" fmla="*/ 91105 h 374474"/>
              <a:gd name="connsiteX97" fmla="*/ 726281 w 823912"/>
              <a:gd name="connsiteY97" fmla="*/ 76818 h 374474"/>
              <a:gd name="connsiteX98" fmla="*/ 711993 w 823912"/>
              <a:gd name="connsiteY98" fmla="*/ 67293 h 374474"/>
              <a:gd name="connsiteX99" fmla="*/ 697706 w 823912"/>
              <a:gd name="connsiteY99" fmla="*/ 55387 h 374474"/>
              <a:gd name="connsiteX100" fmla="*/ 685800 w 823912"/>
              <a:gd name="connsiteY100" fmla="*/ 45862 h 374474"/>
              <a:gd name="connsiteX101" fmla="*/ 681037 w 823912"/>
              <a:gd name="connsiteY101" fmla="*/ 38718 h 374474"/>
              <a:gd name="connsiteX102" fmla="*/ 666750 w 823912"/>
              <a:gd name="connsiteY102" fmla="*/ 29193 h 374474"/>
              <a:gd name="connsiteX103" fmla="*/ 652462 w 823912"/>
              <a:gd name="connsiteY103" fmla="*/ 19668 h 374474"/>
              <a:gd name="connsiteX104" fmla="*/ 645318 w 823912"/>
              <a:gd name="connsiteY104" fmla="*/ 14905 h 374474"/>
              <a:gd name="connsiteX105" fmla="*/ 631031 w 823912"/>
              <a:gd name="connsiteY105" fmla="*/ 10143 h 374474"/>
              <a:gd name="connsiteX106" fmla="*/ 623887 w 823912"/>
              <a:gd name="connsiteY106" fmla="*/ 7762 h 374474"/>
              <a:gd name="connsiteX107" fmla="*/ 607218 w 823912"/>
              <a:gd name="connsiteY107" fmla="*/ 5380 h 374474"/>
              <a:gd name="connsiteX108" fmla="*/ 535781 w 823912"/>
              <a:gd name="connsiteY108" fmla="*/ 5380 h 374474"/>
              <a:gd name="connsiteX109" fmla="*/ 521493 w 823912"/>
              <a:gd name="connsiteY109" fmla="*/ 10143 h 374474"/>
              <a:gd name="connsiteX110" fmla="*/ 514350 w 823912"/>
              <a:gd name="connsiteY110" fmla="*/ 12524 h 374474"/>
              <a:gd name="connsiteX111" fmla="*/ 507206 w 823912"/>
              <a:gd name="connsiteY111" fmla="*/ 14905 h 374474"/>
              <a:gd name="connsiteX112" fmla="*/ 500062 w 823912"/>
              <a:gd name="connsiteY112" fmla="*/ 22049 h 374474"/>
              <a:gd name="connsiteX113" fmla="*/ 485775 w 823912"/>
              <a:gd name="connsiteY113" fmla="*/ 31574 h 374474"/>
              <a:gd name="connsiteX114" fmla="*/ 476250 w 823912"/>
              <a:gd name="connsiteY114" fmla="*/ 43480 h 374474"/>
              <a:gd name="connsiteX115" fmla="*/ 466725 w 823912"/>
              <a:gd name="connsiteY115" fmla="*/ 57768 h 374474"/>
              <a:gd name="connsiteX116" fmla="*/ 459581 w 823912"/>
              <a:gd name="connsiteY116" fmla="*/ 64912 h 374474"/>
              <a:gd name="connsiteX117" fmla="*/ 454818 w 823912"/>
              <a:gd name="connsiteY117" fmla="*/ 72055 h 374474"/>
              <a:gd name="connsiteX118" fmla="*/ 447675 w 823912"/>
              <a:gd name="connsiteY118" fmla="*/ 76818 h 374474"/>
              <a:gd name="connsiteX119" fmla="*/ 442912 w 823912"/>
              <a:gd name="connsiteY119" fmla="*/ 83962 h 374474"/>
              <a:gd name="connsiteX120" fmla="*/ 428625 w 823912"/>
              <a:gd name="connsiteY120" fmla="*/ 88724 h 374474"/>
              <a:gd name="connsiteX121" fmla="*/ 395287 w 823912"/>
              <a:gd name="connsiteY121" fmla="*/ 83962 h 374474"/>
              <a:gd name="connsiteX122" fmla="*/ 388143 w 823912"/>
              <a:gd name="connsiteY122" fmla="*/ 79199 h 374474"/>
              <a:gd name="connsiteX123" fmla="*/ 381000 w 823912"/>
              <a:gd name="connsiteY123" fmla="*/ 72055 h 374474"/>
              <a:gd name="connsiteX124" fmla="*/ 357187 w 823912"/>
              <a:gd name="connsiteY124" fmla="*/ 60149 h 3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823912" h="374474">
                <a:moveTo>
                  <a:pt x="357187" y="60149"/>
                </a:moveTo>
                <a:cubicBezTo>
                  <a:pt x="346471" y="52609"/>
                  <a:pt x="330472" y="37585"/>
                  <a:pt x="316706" y="26812"/>
                </a:cubicBezTo>
                <a:cubicBezTo>
                  <a:pt x="312198" y="23284"/>
                  <a:pt x="307848" y="19097"/>
                  <a:pt x="302418" y="17287"/>
                </a:cubicBezTo>
                <a:lnTo>
                  <a:pt x="288131" y="12524"/>
                </a:lnTo>
                <a:cubicBezTo>
                  <a:pt x="269875" y="13318"/>
                  <a:pt x="251586" y="13555"/>
                  <a:pt x="233362" y="14905"/>
                </a:cubicBezTo>
                <a:cubicBezTo>
                  <a:pt x="230098" y="15147"/>
                  <a:pt x="227057" y="16701"/>
                  <a:pt x="223837" y="17287"/>
                </a:cubicBezTo>
                <a:cubicBezTo>
                  <a:pt x="216613" y="18601"/>
                  <a:pt x="194746" y="21221"/>
                  <a:pt x="188118" y="22049"/>
                </a:cubicBezTo>
                <a:cubicBezTo>
                  <a:pt x="171742" y="32966"/>
                  <a:pt x="179261" y="29764"/>
                  <a:pt x="166687" y="33955"/>
                </a:cubicBezTo>
                <a:cubicBezTo>
                  <a:pt x="165100" y="36336"/>
                  <a:pt x="164160" y="39311"/>
                  <a:pt x="161925" y="41099"/>
                </a:cubicBezTo>
                <a:cubicBezTo>
                  <a:pt x="159965" y="42667"/>
                  <a:pt x="156975" y="42261"/>
                  <a:pt x="154781" y="43480"/>
                </a:cubicBezTo>
                <a:cubicBezTo>
                  <a:pt x="149777" y="46260"/>
                  <a:pt x="144540" y="48957"/>
                  <a:pt x="140493" y="53005"/>
                </a:cubicBezTo>
                <a:cubicBezTo>
                  <a:pt x="131575" y="61924"/>
                  <a:pt x="136545" y="59084"/>
                  <a:pt x="126206" y="62530"/>
                </a:cubicBezTo>
                <a:cubicBezTo>
                  <a:pt x="110350" y="78386"/>
                  <a:pt x="127427" y="63439"/>
                  <a:pt x="111918" y="72055"/>
                </a:cubicBezTo>
                <a:cubicBezTo>
                  <a:pt x="106915" y="74835"/>
                  <a:pt x="103061" y="79770"/>
                  <a:pt x="97631" y="81580"/>
                </a:cubicBezTo>
                <a:cubicBezTo>
                  <a:pt x="95250" y="82374"/>
                  <a:pt x="92681" y="82743"/>
                  <a:pt x="90487" y="83962"/>
                </a:cubicBezTo>
                <a:cubicBezTo>
                  <a:pt x="85484" y="86742"/>
                  <a:pt x="80962" y="90312"/>
                  <a:pt x="76200" y="93487"/>
                </a:cubicBezTo>
                <a:lnTo>
                  <a:pt x="69056" y="98249"/>
                </a:lnTo>
                <a:lnTo>
                  <a:pt x="47625" y="112537"/>
                </a:lnTo>
                <a:lnTo>
                  <a:pt x="40481" y="117299"/>
                </a:lnTo>
                <a:cubicBezTo>
                  <a:pt x="38893" y="119680"/>
                  <a:pt x="37872" y="122558"/>
                  <a:pt x="35718" y="124443"/>
                </a:cubicBezTo>
                <a:cubicBezTo>
                  <a:pt x="31411" y="128212"/>
                  <a:pt x="21431" y="133968"/>
                  <a:pt x="21431" y="133968"/>
                </a:cubicBezTo>
                <a:cubicBezTo>
                  <a:pt x="13555" y="157599"/>
                  <a:pt x="26768" y="121505"/>
                  <a:pt x="11906" y="148255"/>
                </a:cubicBezTo>
                <a:cubicBezTo>
                  <a:pt x="9468" y="152643"/>
                  <a:pt x="9928" y="158366"/>
                  <a:pt x="7143" y="162543"/>
                </a:cubicBezTo>
                <a:lnTo>
                  <a:pt x="2381" y="169687"/>
                </a:lnTo>
                <a:cubicBezTo>
                  <a:pt x="1587" y="172862"/>
                  <a:pt x="0" y="175939"/>
                  <a:pt x="0" y="179212"/>
                </a:cubicBezTo>
                <a:cubicBezTo>
                  <a:pt x="0" y="231605"/>
                  <a:pt x="863" y="284003"/>
                  <a:pt x="2381" y="336374"/>
                </a:cubicBezTo>
                <a:cubicBezTo>
                  <a:pt x="2505" y="340652"/>
                  <a:pt x="6975" y="347793"/>
                  <a:pt x="9525" y="350662"/>
                </a:cubicBezTo>
                <a:cubicBezTo>
                  <a:pt x="13999" y="355696"/>
                  <a:pt x="20076" y="359345"/>
                  <a:pt x="23812" y="364949"/>
                </a:cubicBezTo>
                <a:cubicBezTo>
                  <a:pt x="29967" y="374181"/>
                  <a:pt x="25860" y="371188"/>
                  <a:pt x="35718" y="374474"/>
                </a:cubicBezTo>
                <a:cubicBezTo>
                  <a:pt x="37128" y="374273"/>
                  <a:pt x="54998" y="372734"/>
                  <a:pt x="59531" y="369712"/>
                </a:cubicBezTo>
                <a:cubicBezTo>
                  <a:pt x="62333" y="367844"/>
                  <a:pt x="64088" y="364724"/>
                  <a:pt x="66675" y="362568"/>
                </a:cubicBezTo>
                <a:cubicBezTo>
                  <a:pt x="68873" y="360736"/>
                  <a:pt x="71437" y="359393"/>
                  <a:pt x="73818" y="357805"/>
                </a:cubicBezTo>
                <a:cubicBezTo>
                  <a:pt x="75406" y="355424"/>
                  <a:pt x="76557" y="352686"/>
                  <a:pt x="78581" y="350662"/>
                </a:cubicBezTo>
                <a:cubicBezTo>
                  <a:pt x="80605" y="348638"/>
                  <a:pt x="83840" y="348053"/>
                  <a:pt x="85725" y="345899"/>
                </a:cubicBezTo>
                <a:cubicBezTo>
                  <a:pt x="105174" y="323672"/>
                  <a:pt x="86320" y="337567"/>
                  <a:pt x="102393" y="326849"/>
                </a:cubicBezTo>
                <a:cubicBezTo>
                  <a:pt x="103981" y="324468"/>
                  <a:pt x="105255" y="321844"/>
                  <a:pt x="107156" y="319705"/>
                </a:cubicBezTo>
                <a:cubicBezTo>
                  <a:pt x="111630" y="314671"/>
                  <a:pt x="117707" y="311022"/>
                  <a:pt x="121443" y="305418"/>
                </a:cubicBezTo>
                <a:cubicBezTo>
                  <a:pt x="123031" y="303037"/>
                  <a:pt x="124052" y="300159"/>
                  <a:pt x="126206" y="298274"/>
                </a:cubicBezTo>
                <a:cubicBezTo>
                  <a:pt x="130513" y="294505"/>
                  <a:pt x="140493" y="288749"/>
                  <a:pt x="140493" y="288749"/>
                </a:cubicBezTo>
                <a:cubicBezTo>
                  <a:pt x="153197" y="269694"/>
                  <a:pt x="136521" y="292722"/>
                  <a:pt x="152400" y="276843"/>
                </a:cubicBezTo>
                <a:cubicBezTo>
                  <a:pt x="154424" y="274819"/>
                  <a:pt x="155330" y="271898"/>
                  <a:pt x="157162" y="269699"/>
                </a:cubicBezTo>
                <a:cubicBezTo>
                  <a:pt x="162892" y="262823"/>
                  <a:pt x="164425" y="262475"/>
                  <a:pt x="171450" y="257793"/>
                </a:cubicBezTo>
                <a:cubicBezTo>
                  <a:pt x="173037" y="255412"/>
                  <a:pt x="173977" y="252437"/>
                  <a:pt x="176212" y="250649"/>
                </a:cubicBezTo>
                <a:cubicBezTo>
                  <a:pt x="178172" y="249081"/>
                  <a:pt x="181581" y="250043"/>
                  <a:pt x="183356" y="248268"/>
                </a:cubicBezTo>
                <a:cubicBezTo>
                  <a:pt x="196056" y="235568"/>
                  <a:pt x="173830" y="245092"/>
                  <a:pt x="192881" y="238743"/>
                </a:cubicBezTo>
                <a:cubicBezTo>
                  <a:pt x="206526" y="218272"/>
                  <a:pt x="188358" y="242361"/>
                  <a:pt x="204787" y="229218"/>
                </a:cubicBezTo>
                <a:cubicBezTo>
                  <a:pt x="207022" y="227430"/>
                  <a:pt x="207396" y="223959"/>
                  <a:pt x="209550" y="222074"/>
                </a:cubicBezTo>
                <a:cubicBezTo>
                  <a:pt x="213857" y="218305"/>
                  <a:pt x="219075" y="215724"/>
                  <a:pt x="223837" y="212549"/>
                </a:cubicBezTo>
                <a:cubicBezTo>
                  <a:pt x="226218" y="210962"/>
                  <a:pt x="228266" y="208692"/>
                  <a:pt x="230981" y="207787"/>
                </a:cubicBezTo>
                <a:lnTo>
                  <a:pt x="245268" y="203024"/>
                </a:lnTo>
                <a:cubicBezTo>
                  <a:pt x="257174" y="203818"/>
                  <a:pt x="269127" y="204087"/>
                  <a:pt x="280987" y="205405"/>
                </a:cubicBezTo>
                <a:cubicBezTo>
                  <a:pt x="289667" y="206370"/>
                  <a:pt x="287386" y="209043"/>
                  <a:pt x="295275" y="212549"/>
                </a:cubicBezTo>
                <a:cubicBezTo>
                  <a:pt x="299862" y="214588"/>
                  <a:pt x="305385" y="214528"/>
                  <a:pt x="309562" y="217312"/>
                </a:cubicBezTo>
                <a:cubicBezTo>
                  <a:pt x="318795" y="223466"/>
                  <a:pt x="313991" y="221169"/>
                  <a:pt x="323850" y="224455"/>
                </a:cubicBezTo>
                <a:cubicBezTo>
                  <a:pt x="326231" y="226836"/>
                  <a:pt x="328049" y="229964"/>
                  <a:pt x="330993" y="231599"/>
                </a:cubicBezTo>
                <a:cubicBezTo>
                  <a:pt x="335381" y="234037"/>
                  <a:pt x="340518" y="234774"/>
                  <a:pt x="345281" y="236362"/>
                </a:cubicBezTo>
                <a:lnTo>
                  <a:pt x="359568" y="241124"/>
                </a:lnTo>
                <a:cubicBezTo>
                  <a:pt x="361949" y="241918"/>
                  <a:pt x="364236" y="243092"/>
                  <a:pt x="366712" y="243505"/>
                </a:cubicBezTo>
                <a:lnTo>
                  <a:pt x="381000" y="245887"/>
                </a:lnTo>
                <a:cubicBezTo>
                  <a:pt x="413544" y="245093"/>
                  <a:pt x="446144" y="245579"/>
                  <a:pt x="478631" y="243505"/>
                </a:cubicBezTo>
                <a:cubicBezTo>
                  <a:pt x="483641" y="243185"/>
                  <a:pt x="488156" y="240330"/>
                  <a:pt x="492918" y="238743"/>
                </a:cubicBezTo>
                <a:lnTo>
                  <a:pt x="500062" y="236362"/>
                </a:lnTo>
                <a:cubicBezTo>
                  <a:pt x="511384" y="228814"/>
                  <a:pt x="504489" y="232505"/>
                  <a:pt x="521493" y="226837"/>
                </a:cubicBezTo>
                <a:lnTo>
                  <a:pt x="535781" y="222074"/>
                </a:lnTo>
                <a:cubicBezTo>
                  <a:pt x="538162" y="221280"/>
                  <a:pt x="540434" y="220004"/>
                  <a:pt x="542925" y="219693"/>
                </a:cubicBezTo>
                <a:lnTo>
                  <a:pt x="561975" y="217312"/>
                </a:lnTo>
                <a:cubicBezTo>
                  <a:pt x="582612" y="218106"/>
                  <a:pt x="603394" y="217131"/>
                  <a:pt x="623887" y="219693"/>
                </a:cubicBezTo>
                <a:cubicBezTo>
                  <a:pt x="629171" y="220353"/>
                  <a:pt x="633309" y="224674"/>
                  <a:pt x="638175" y="226837"/>
                </a:cubicBezTo>
                <a:cubicBezTo>
                  <a:pt x="652964" y="233410"/>
                  <a:pt x="637606" y="224078"/>
                  <a:pt x="652462" y="233980"/>
                </a:cubicBezTo>
                <a:cubicBezTo>
                  <a:pt x="666113" y="254456"/>
                  <a:pt x="647936" y="230359"/>
                  <a:pt x="664368" y="243505"/>
                </a:cubicBezTo>
                <a:cubicBezTo>
                  <a:pt x="666603" y="245293"/>
                  <a:pt x="667299" y="248450"/>
                  <a:pt x="669131" y="250649"/>
                </a:cubicBezTo>
                <a:cubicBezTo>
                  <a:pt x="674861" y="257525"/>
                  <a:pt x="676394" y="257872"/>
                  <a:pt x="683418" y="262555"/>
                </a:cubicBezTo>
                <a:cubicBezTo>
                  <a:pt x="697070" y="283032"/>
                  <a:pt x="678891" y="258932"/>
                  <a:pt x="695325" y="272080"/>
                </a:cubicBezTo>
                <a:cubicBezTo>
                  <a:pt x="710712" y="284390"/>
                  <a:pt x="689274" y="275620"/>
                  <a:pt x="707231" y="281605"/>
                </a:cubicBezTo>
                <a:cubicBezTo>
                  <a:pt x="715168" y="293512"/>
                  <a:pt x="709611" y="287161"/>
                  <a:pt x="726281" y="298274"/>
                </a:cubicBezTo>
                <a:cubicBezTo>
                  <a:pt x="728662" y="299862"/>
                  <a:pt x="730710" y="302132"/>
                  <a:pt x="733425" y="303037"/>
                </a:cubicBezTo>
                <a:cubicBezTo>
                  <a:pt x="740583" y="305423"/>
                  <a:pt x="741558" y="305052"/>
                  <a:pt x="747712" y="310180"/>
                </a:cubicBezTo>
                <a:cubicBezTo>
                  <a:pt x="750299" y="312336"/>
                  <a:pt x="751912" y="315688"/>
                  <a:pt x="754856" y="317324"/>
                </a:cubicBezTo>
                <a:cubicBezTo>
                  <a:pt x="759244" y="319762"/>
                  <a:pt x="769143" y="322087"/>
                  <a:pt x="769143" y="322087"/>
                </a:cubicBezTo>
                <a:cubicBezTo>
                  <a:pt x="777081" y="321293"/>
                  <a:pt x="785331" y="322051"/>
                  <a:pt x="792956" y="319705"/>
                </a:cubicBezTo>
                <a:cubicBezTo>
                  <a:pt x="796175" y="318715"/>
                  <a:pt x="798033" y="315220"/>
                  <a:pt x="800100" y="312562"/>
                </a:cubicBezTo>
                <a:cubicBezTo>
                  <a:pt x="803614" y="308044"/>
                  <a:pt x="806450" y="303037"/>
                  <a:pt x="809625" y="298274"/>
                </a:cubicBezTo>
                <a:cubicBezTo>
                  <a:pt x="811212" y="295893"/>
                  <a:pt x="813482" y="293845"/>
                  <a:pt x="814387" y="291130"/>
                </a:cubicBezTo>
                <a:cubicBezTo>
                  <a:pt x="820055" y="274128"/>
                  <a:pt x="816366" y="281020"/>
                  <a:pt x="823912" y="269699"/>
                </a:cubicBezTo>
                <a:cubicBezTo>
                  <a:pt x="823118" y="250649"/>
                  <a:pt x="823311" y="231532"/>
                  <a:pt x="821531" y="212549"/>
                </a:cubicBezTo>
                <a:cubicBezTo>
                  <a:pt x="820751" y="204233"/>
                  <a:pt x="814849" y="187742"/>
                  <a:pt x="812006" y="179212"/>
                </a:cubicBezTo>
                <a:cubicBezTo>
                  <a:pt x="811212" y="176831"/>
                  <a:pt x="811400" y="173843"/>
                  <a:pt x="809625" y="172068"/>
                </a:cubicBezTo>
                <a:cubicBezTo>
                  <a:pt x="807244" y="169687"/>
                  <a:pt x="804549" y="167582"/>
                  <a:pt x="802481" y="164924"/>
                </a:cubicBezTo>
                <a:cubicBezTo>
                  <a:pt x="798967" y="160406"/>
                  <a:pt x="797003" y="154684"/>
                  <a:pt x="792956" y="150637"/>
                </a:cubicBezTo>
                <a:cubicBezTo>
                  <a:pt x="790575" y="148256"/>
                  <a:pt x="787968" y="146080"/>
                  <a:pt x="785812" y="143493"/>
                </a:cubicBezTo>
                <a:cubicBezTo>
                  <a:pt x="783980" y="141294"/>
                  <a:pt x="782882" y="138548"/>
                  <a:pt x="781050" y="136349"/>
                </a:cubicBezTo>
                <a:cubicBezTo>
                  <a:pt x="778894" y="133762"/>
                  <a:pt x="776062" y="131792"/>
                  <a:pt x="773906" y="129205"/>
                </a:cubicBezTo>
                <a:cubicBezTo>
                  <a:pt x="772074" y="127007"/>
                  <a:pt x="771167" y="124086"/>
                  <a:pt x="769143" y="122062"/>
                </a:cubicBezTo>
                <a:cubicBezTo>
                  <a:pt x="767119" y="120038"/>
                  <a:pt x="764198" y="119131"/>
                  <a:pt x="762000" y="117299"/>
                </a:cubicBezTo>
                <a:cubicBezTo>
                  <a:pt x="759413" y="115143"/>
                  <a:pt x="756924" y="112813"/>
                  <a:pt x="754856" y="110155"/>
                </a:cubicBezTo>
                <a:cubicBezTo>
                  <a:pt x="751342" y="105637"/>
                  <a:pt x="750093" y="99043"/>
                  <a:pt x="745331" y="95868"/>
                </a:cubicBezTo>
                <a:lnTo>
                  <a:pt x="738187" y="91105"/>
                </a:lnTo>
                <a:cubicBezTo>
                  <a:pt x="733954" y="84755"/>
                  <a:pt x="732628" y="81754"/>
                  <a:pt x="726281" y="76818"/>
                </a:cubicBezTo>
                <a:cubicBezTo>
                  <a:pt x="721763" y="73304"/>
                  <a:pt x="716040" y="71341"/>
                  <a:pt x="711993" y="67293"/>
                </a:cubicBezTo>
                <a:cubicBezTo>
                  <a:pt x="702826" y="58125"/>
                  <a:pt x="707652" y="62017"/>
                  <a:pt x="697706" y="55387"/>
                </a:cubicBezTo>
                <a:cubicBezTo>
                  <a:pt x="684055" y="34911"/>
                  <a:pt x="702232" y="59008"/>
                  <a:pt x="685800" y="45862"/>
                </a:cubicBezTo>
                <a:cubicBezTo>
                  <a:pt x="683565" y="44074"/>
                  <a:pt x="683191" y="40603"/>
                  <a:pt x="681037" y="38718"/>
                </a:cubicBezTo>
                <a:cubicBezTo>
                  <a:pt x="676730" y="34949"/>
                  <a:pt x="671512" y="32368"/>
                  <a:pt x="666750" y="29193"/>
                </a:cubicBezTo>
                <a:lnTo>
                  <a:pt x="652462" y="19668"/>
                </a:lnTo>
                <a:cubicBezTo>
                  <a:pt x="650081" y="18080"/>
                  <a:pt x="648033" y="15810"/>
                  <a:pt x="645318" y="14905"/>
                </a:cubicBezTo>
                <a:lnTo>
                  <a:pt x="631031" y="10143"/>
                </a:lnTo>
                <a:cubicBezTo>
                  <a:pt x="628650" y="9349"/>
                  <a:pt x="626372" y="8117"/>
                  <a:pt x="623887" y="7762"/>
                </a:cubicBezTo>
                <a:lnTo>
                  <a:pt x="607218" y="5380"/>
                </a:lnTo>
                <a:cubicBezTo>
                  <a:pt x="580722" y="-3452"/>
                  <a:pt x="594099" y="78"/>
                  <a:pt x="535781" y="5380"/>
                </a:cubicBezTo>
                <a:cubicBezTo>
                  <a:pt x="530781" y="5835"/>
                  <a:pt x="526256" y="8555"/>
                  <a:pt x="521493" y="10143"/>
                </a:cubicBezTo>
                <a:lnTo>
                  <a:pt x="514350" y="12524"/>
                </a:lnTo>
                <a:lnTo>
                  <a:pt x="507206" y="14905"/>
                </a:lnTo>
                <a:cubicBezTo>
                  <a:pt x="504825" y="17286"/>
                  <a:pt x="502720" y="19981"/>
                  <a:pt x="500062" y="22049"/>
                </a:cubicBezTo>
                <a:cubicBezTo>
                  <a:pt x="495544" y="25563"/>
                  <a:pt x="485775" y="31574"/>
                  <a:pt x="485775" y="31574"/>
                </a:cubicBezTo>
                <a:cubicBezTo>
                  <a:pt x="480410" y="47664"/>
                  <a:pt x="487850" y="30222"/>
                  <a:pt x="476250" y="43480"/>
                </a:cubicBezTo>
                <a:cubicBezTo>
                  <a:pt x="472481" y="47788"/>
                  <a:pt x="470772" y="53721"/>
                  <a:pt x="466725" y="57768"/>
                </a:cubicBezTo>
                <a:cubicBezTo>
                  <a:pt x="464344" y="60149"/>
                  <a:pt x="461737" y="62325"/>
                  <a:pt x="459581" y="64912"/>
                </a:cubicBezTo>
                <a:cubicBezTo>
                  <a:pt x="457749" y="67110"/>
                  <a:pt x="456842" y="70031"/>
                  <a:pt x="454818" y="72055"/>
                </a:cubicBezTo>
                <a:cubicBezTo>
                  <a:pt x="452794" y="74079"/>
                  <a:pt x="450056" y="75230"/>
                  <a:pt x="447675" y="76818"/>
                </a:cubicBezTo>
                <a:cubicBezTo>
                  <a:pt x="446087" y="79199"/>
                  <a:pt x="445339" y="82445"/>
                  <a:pt x="442912" y="83962"/>
                </a:cubicBezTo>
                <a:cubicBezTo>
                  <a:pt x="438655" y="86623"/>
                  <a:pt x="428625" y="88724"/>
                  <a:pt x="428625" y="88724"/>
                </a:cubicBezTo>
                <a:cubicBezTo>
                  <a:pt x="421938" y="88116"/>
                  <a:pt x="404448" y="88542"/>
                  <a:pt x="395287" y="83962"/>
                </a:cubicBezTo>
                <a:cubicBezTo>
                  <a:pt x="392727" y="82682"/>
                  <a:pt x="390342" y="81031"/>
                  <a:pt x="388143" y="79199"/>
                </a:cubicBezTo>
                <a:cubicBezTo>
                  <a:pt x="385556" y="77043"/>
                  <a:pt x="383658" y="74122"/>
                  <a:pt x="381000" y="72055"/>
                </a:cubicBezTo>
                <a:cubicBezTo>
                  <a:pt x="376482" y="68541"/>
                  <a:pt x="367903" y="67689"/>
                  <a:pt x="357187" y="60149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ECB07-4837-4ADE-B861-E8AE15AD8574}"/>
              </a:ext>
            </a:extLst>
          </p:cNvPr>
          <p:cNvCxnSpPr>
            <a:cxnSpLocks/>
          </p:cNvCxnSpPr>
          <p:nvPr/>
        </p:nvCxnSpPr>
        <p:spPr>
          <a:xfrm flipH="1">
            <a:off x="4658328" y="1297645"/>
            <a:ext cx="489072" cy="36886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40;p39">
            <a:extLst>
              <a:ext uri="{FF2B5EF4-FFF2-40B4-BE49-F238E27FC236}">
                <a16:creationId xmlns:a16="http://schemas.microsoft.com/office/drawing/2014/main" id="{059E2060-1818-41D3-AC0E-E06F4433C89D}"/>
              </a:ext>
            </a:extLst>
          </p:cNvPr>
          <p:cNvSpPr txBox="1">
            <a:spLocks/>
          </p:cNvSpPr>
          <p:nvPr/>
        </p:nvSpPr>
        <p:spPr>
          <a:xfrm>
            <a:off x="5048267" y="1071872"/>
            <a:ext cx="474025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FFC000"/>
                </a:solidFill>
              </a:rPr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8634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840420" y="561488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8609" y="1534751"/>
                <a:ext cx="3788528" cy="676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Destination site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at MO1 (</a:t>
                </a:r>
                <a:r>
                  <a:rPr lang="en-US" dirty="0" err="1"/>
                  <a:t>Somatomotor</a:t>
                </a:r>
                <a:r>
                  <a:rPr lang="en-US" dirty="0"/>
                  <a:t> areas, Layer 1).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The maximum flow area is roughly along the cortex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09" y="1534751"/>
                <a:ext cx="3788528" cy="676740"/>
              </a:xfrm>
              <a:prstGeom prst="rect">
                <a:avLst/>
              </a:prstGeom>
              <a:blipFill>
                <a:blip r:embed="rId4"/>
                <a:stretch>
                  <a:fillRect b="-558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outdoor object, dark, web&#10;&#10;Description automatically generated">
            <a:extLst>
              <a:ext uri="{FF2B5EF4-FFF2-40B4-BE49-F238E27FC236}">
                <a16:creationId xmlns:a16="http://schemas.microsoft.com/office/drawing/2014/main" id="{C95A143C-5C09-4F20-B635-5B3C2F0F8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23" y="1638971"/>
            <a:ext cx="2829381" cy="281178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D2CDCA-8610-4D55-AFE6-B26FDE728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679" y="1638970"/>
            <a:ext cx="2209255" cy="28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4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840420" y="561488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4038" y="1317734"/>
                <a:ext cx="6211602" cy="75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Spherical Clustering: Alternative of Spherical Histogram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Simply apply Euclidean distance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← can be improved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Try different #(clusters) until Silhouette score is maximized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38" y="1317734"/>
                <a:ext cx="6211602" cy="755700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237D82B-5502-482A-9057-F23CE510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17" y="3007383"/>
            <a:ext cx="7543800" cy="17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2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2894400" y="479286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4038" y="1317734"/>
                <a:ext cx="6211602" cy="75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Future improvement 1: Bin merging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Future improvement 2: More sophisticated function on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→ considering spherical topology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38" y="1317734"/>
                <a:ext cx="6211602" cy="755700"/>
              </a:xfrm>
              <a:prstGeom prst="rect">
                <a:avLst/>
              </a:prstGeom>
              <a:blipFill>
                <a:blip r:embed="rId4"/>
                <a:stretch>
                  <a:fillRect r="-491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BCCB680-942E-4E39-827C-F429CC89ED6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89" y="2286000"/>
            <a:ext cx="3681311" cy="2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2894400" y="479286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9278" y="1004793"/>
                <a:ext cx="7809462" cy="75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Spherical Histogram efficiently captured maximum flow area: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el-G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spherical histogram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r>
                      <a:rPr lang="el-GR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for spherical clustering.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Future study on maximum flow areas may connects to perception channel capacity of computational cognitive science and embedding analysis of machine learning.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78" y="1004793"/>
                <a:ext cx="7809462" cy="755700"/>
              </a:xfrm>
              <a:prstGeom prst="rect">
                <a:avLst/>
              </a:prstGeom>
              <a:blipFill>
                <a:blip r:embed="rId4"/>
                <a:stretch>
                  <a:fillRect r="-390" b="-6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56F89D-706C-4CF0-8F45-3F27637ED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40" y="2286000"/>
            <a:ext cx="4690042" cy="25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2894400" y="479286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96C4A-CC7C-416B-836A-29708F9A539B}"/>
              </a:ext>
            </a:extLst>
          </p:cNvPr>
          <p:cNvSpPr txBox="1"/>
          <p:nvPr/>
        </p:nvSpPr>
        <p:spPr>
          <a:xfrm>
            <a:off x="1674494" y="1234986"/>
            <a:ext cx="68522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marR="0" indent="-30480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Allen Institute for Brain Science. (2017). Allen Mouse Brain Connectivity Atlas : Technical White Paper : Overview.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Technical White Paper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(March), 1–15.</a:t>
            </a:r>
            <a:endParaRPr lang="en-US" sz="1000" dirty="0">
              <a:solidFill>
                <a:schemeClr val="bg1"/>
              </a:solidFill>
              <a:effectLst/>
              <a:latin typeface="Times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marR="0" indent="-30480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Bates, C. J., Lerch, R. A., Sims, C. R., &amp;Jacobs, R. A. (2019). Adaptive allocation of human visual working memory capacity during statistical and categorical learning.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Journal of Vision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19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(2), 1–23. https://doi.org/10.1167/19.2.11</a:t>
            </a:r>
            <a:endParaRPr lang="en-US" sz="1000" dirty="0">
              <a:solidFill>
                <a:schemeClr val="bg1"/>
              </a:solidFill>
              <a:effectLst/>
              <a:latin typeface="Times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marR="0" indent="-30480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Sethian, J. A. (1999). Fast Marching Methods.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SIAM Review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41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(2), 199–235. https://doi.org/10.1137/S0036144598347059</a:t>
            </a:r>
            <a:endParaRPr lang="en-US" sz="1000" dirty="0">
              <a:solidFill>
                <a:schemeClr val="bg1"/>
              </a:solidFill>
              <a:effectLst/>
              <a:latin typeface="Times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Sims, C. R. (2016). Rate-distortion theory and human perception.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Cognition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, </a:t>
            </a:r>
            <a:r>
              <a:rPr lang="en-U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152</a:t>
            </a:r>
            <a:r>
              <a:rPr lang="en-U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, 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7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92"/>
          <p:cNvSpPr txBox="1">
            <a:spLocks noGrp="1"/>
          </p:cNvSpPr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65" name="Google Shape;1465;p92"/>
          <p:cNvSpPr txBox="1">
            <a:spLocks noGrp="1"/>
          </p:cNvSpPr>
          <p:nvPr>
            <p:ph type="subTitle" idx="1"/>
          </p:nvPr>
        </p:nvSpPr>
        <p:spPr>
          <a:xfrm>
            <a:off x="5150300" y="1535850"/>
            <a:ext cx="340315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 hchu34@</a:t>
            </a:r>
            <a:r>
              <a:rPr lang="en-US" dirty="0"/>
              <a:t>wisc.edu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Wisconsin-Madison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https://lanstonchu.wordpress.com/</a:t>
            </a:r>
            <a:endParaRPr dirty="0"/>
          </a:p>
        </p:txBody>
      </p:sp>
      <p:grpSp>
        <p:nvGrpSpPr>
          <p:cNvPr id="1472" name="Google Shape;1472;p92"/>
          <p:cNvGrpSpPr/>
          <p:nvPr/>
        </p:nvGrpSpPr>
        <p:grpSpPr>
          <a:xfrm>
            <a:off x="6056461" y="4234561"/>
            <a:ext cx="282174" cy="281862"/>
            <a:chOff x="3752358" y="3817349"/>
            <a:chExt cx="346056" cy="345674"/>
          </a:xfrm>
        </p:grpSpPr>
        <p:sp>
          <p:nvSpPr>
            <p:cNvPr id="1473" name="Google Shape;1473;p92">
              <a:hlinkClick r:id="rId3"/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92">
              <a:hlinkClick r:id="rId3"/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92">
              <a:hlinkClick r:id="rId3"/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92">
              <a:hlinkClick r:id="rId3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78" name="Google Shape;1478;p92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9" name="Google Shape;1479;p9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1480" name="Google Shape;1480;p92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2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92">
            <a:hlinkClick r:id="rId4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1483" name="Google Shape;1483;p92">
            <a:hlinkClick r:id="rId5" action="ppaction://hlinksldjump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84" name="Google Shape;1484;p92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92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2AF3F4E7-8A08-4C52-931D-D2E782F43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710" y="4234249"/>
            <a:ext cx="282174" cy="282174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FFCC729B-0F0D-42B6-925D-183C29227B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8959" y="4234249"/>
            <a:ext cx="282174" cy="2821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34"/>
          <p:cNvCxnSpPr>
            <a:stCxn id="172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4"/>
          <p:cNvSpPr txBox="1">
            <a:spLocks noGrp="1"/>
          </p:cNvSpPr>
          <p:nvPr>
            <p:ph type="body" idx="1"/>
          </p:nvPr>
        </p:nvSpPr>
        <p:spPr>
          <a:xfrm>
            <a:off x="3079265" y="1389561"/>
            <a:ext cx="76845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5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Motivation and background</a:t>
            </a:r>
            <a:endParaRPr sz="125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sz="125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Method</a:t>
            </a:r>
            <a:endParaRPr sz="125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AutoNum type="arabicPeriod"/>
            </a:pPr>
            <a:r>
              <a:rPr lang="en" sz="125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Result</a:t>
            </a:r>
            <a:endParaRPr sz="125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963278" y="346515"/>
            <a:ext cx="65898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76" name="Google Shape;176;p34">
            <a:hlinkClick r:id=""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4">
            <a:hlinkClick r:id=""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4648140" y="558875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3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29" name="Google Shape;229;p38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3" name="Google Shape;233;p38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8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picture containing text, fruit&#10;&#10;Description automatically generated">
            <a:extLst>
              <a:ext uri="{FF2B5EF4-FFF2-40B4-BE49-F238E27FC236}">
                <a16:creationId xmlns:a16="http://schemas.microsoft.com/office/drawing/2014/main" id="{CE0448B7-7CDC-468C-AD60-EA7F7B7EC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65" y="760184"/>
            <a:ext cx="2239993" cy="1205750"/>
          </a:xfrm>
          <a:prstGeom prst="rect">
            <a:avLst/>
          </a:prstGeom>
        </p:spPr>
      </p:pic>
      <p:pic>
        <p:nvPicPr>
          <p:cNvPr id="5" name="Picture 4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62EFDEB1-EDA8-4080-8A53-B1885FA1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464" y="3410812"/>
            <a:ext cx="2239994" cy="1592285"/>
          </a:xfrm>
          <a:prstGeom prst="rect">
            <a:avLst/>
          </a:prstGeom>
        </p:spPr>
      </p:pic>
      <p:sp>
        <p:nvSpPr>
          <p:cNvPr id="16" name="Google Shape;680;p51">
            <a:extLst>
              <a:ext uri="{FF2B5EF4-FFF2-40B4-BE49-F238E27FC236}">
                <a16:creationId xmlns:a16="http://schemas.microsoft.com/office/drawing/2014/main" id="{DF7FEFEB-8038-4F86-A9EF-7ACE5665C0A8}"/>
              </a:ext>
            </a:extLst>
          </p:cNvPr>
          <p:cNvSpPr txBox="1">
            <a:spLocks/>
          </p:cNvSpPr>
          <p:nvPr/>
        </p:nvSpPr>
        <p:spPr>
          <a:xfrm>
            <a:off x="3987309" y="1363058"/>
            <a:ext cx="3788528" cy="251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 algn="l">
              <a:buFont typeface="Montserrat"/>
              <a:buChar char="●"/>
            </a:pPr>
            <a:r>
              <a:rPr lang="en-US" dirty="0"/>
              <a:t>Channel size of perception ← can be determined in psychological experiments.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Knowledge representation: Size of embedding → the channel size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Autoencoder in Deep Learning: Bottleneck between encoder and decoder refers to embedding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Neural activities: Bottleneck, or maximum flow areas ← refers to psychological embedding?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Want to determine the maximum flow areas!</a:t>
            </a: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272F7A-22C3-4CA9-ACFC-5B14FC5F1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465" y="2235285"/>
            <a:ext cx="2239993" cy="995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4648140" y="558875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3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29" name="Google Shape;229;p38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3" name="Google Shape;233;p38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8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62EFDEB1-EDA8-4080-8A53-B1885FA1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26" y="870668"/>
            <a:ext cx="2239994" cy="1592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7309" y="1363058"/>
                <a:ext cx="3788528" cy="251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Brain connectivity experiments: Injection of fluorescent virus (e.g. </a:t>
                </a:r>
                <a:r>
                  <a:rPr lang="en-US" dirty="0" err="1"/>
                  <a:t>rAAV</a:t>
                </a:r>
                <a:r>
                  <a:rPr lang="en-US" dirty="0"/>
                  <a:t>)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By Allen Institute since 2010s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Intensity/Density values would be obtained by 3D scan of a mouse brain after injection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Diffusion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dirty="0"/>
                  <a:t> can be constructed by Fast Matching Method (Sethian, 1999) ← Derived from the gradient of intensity values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09" y="1363058"/>
                <a:ext cx="3788528" cy="2514547"/>
              </a:xfrm>
              <a:prstGeom prst="rect">
                <a:avLst/>
              </a:prstGeom>
              <a:blipFill>
                <a:blip r:embed="rId5"/>
                <a:stretch>
                  <a:fillRect b="-99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weapon&#10;&#10;Description automatically generated">
            <a:extLst>
              <a:ext uri="{FF2B5EF4-FFF2-40B4-BE49-F238E27FC236}">
                <a16:creationId xmlns:a16="http://schemas.microsoft.com/office/drawing/2014/main" id="{2CEF0F43-B084-4324-AC3B-0815C2EDB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994971" y="639445"/>
            <a:ext cx="1677994" cy="1350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813CA7-C9E9-4F82-88EF-C55F60BAD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92" y="2631375"/>
            <a:ext cx="2273028" cy="20365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C69A-B6C2-4B2A-B9A2-BE77024FD3C7}"/>
              </a:ext>
            </a:extLst>
          </p:cNvPr>
          <p:cNvCxnSpPr/>
          <p:nvPr/>
        </p:nvCxnSpPr>
        <p:spPr>
          <a:xfrm flipH="1" flipV="1">
            <a:off x="2474095" y="4324350"/>
            <a:ext cx="857250" cy="4000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40;p39">
            <a:extLst>
              <a:ext uri="{FF2B5EF4-FFF2-40B4-BE49-F238E27FC236}">
                <a16:creationId xmlns:a16="http://schemas.microsoft.com/office/drawing/2014/main" id="{75467F0E-3EAF-4E36-9880-B4146BA55C11}"/>
              </a:ext>
            </a:extLst>
          </p:cNvPr>
          <p:cNvSpPr txBox="1">
            <a:spLocks/>
          </p:cNvSpPr>
          <p:nvPr/>
        </p:nvSpPr>
        <p:spPr>
          <a:xfrm>
            <a:off x="3251522" y="4529294"/>
            <a:ext cx="2476177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FFFF00"/>
                </a:solidFill>
              </a:rPr>
              <a:t>Note: Retrograde graph</a:t>
            </a:r>
          </a:p>
        </p:txBody>
      </p:sp>
    </p:spTree>
    <p:extLst>
      <p:ext uri="{BB962C8B-B14F-4D97-AF65-F5344CB8AC3E}">
        <p14:creationId xmlns:p14="http://schemas.microsoft.com/office/powerpoint/2010/main" val="3311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4648140" y="558875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3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29" name="Google Shape;229;p38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3" name="Google Shape;233;p38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8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7309" y="1363058"/>
                <a:ext cx="3788528" cy="251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Anterograde vs. Retrograde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 err="1"/>
                  <a:t>rAAV</a:t>
                </a:r>
                <a:r>
                  <a:rPr lang="en-US" dirty="0"/>
                  <a:t> used in injection experiments are anterograde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We are interested in retrograde perspective: How specific destination site is affected by source?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Form a combined graph using all paths pointing a specific destination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= (x, y, z)</a:t>
                </a:r>
              </a:p>
              <a:p>
                <a:pPr indent="-317500" algn="l">
                  <a:buFont typeface="Montserrat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09" y="1363058"/>
                <a:ext cx="3788528" cy="2514547"/>
              </a:xfrm>
              <a:prstGeom prst="rect">
                <a:avLst/>
              </a:prstGeom>
              <a:blipFill>
                <a:blip r:embed="rId4"/>
                <a:stretch>
                  <a:fillRect r="-1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262AE4-2312-44A6-9343-863E34B0E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98" y="1066461"/>
            <a:ext cx="2885252" cy="1198361"/>
          </a:xfrm>
          <a:prstGeom prst="rect">
            <a:avLst/>
          </a:prstGeom>
        </p:spPr>
      </p:pic>
      <p:sp>
        <p:nvSpPr>
          <p:cNvPr id="18" name="Google Shape;240;p39">
            <a:extLst>
              <a:ext uri="{FF2B5EF4-FFF2-40B4-BE49-F238E27FC236}">
                <a16:creationId xmlns:a16="http://schemas.microsoft.com/office/drawing/2014/main" id="{D7E2114A-91DD-4F65-BB4B-A1EA9448A9C5}"/>
              </a:ext>
            </a:extLst>
          </p:cNvPr>
          <p:cNvSpPr txBox="1">
            <a:spLocks/>
          </p:cNvSpPr>
          <p:nvPr/>
        </p:nvSpPr>
        <p:spPr>
          <a:xfrm>
            <a:off x="629692" y="617493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Neuron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35268F-17AD-47E6-9C1D-6697DD57A404}"/>
              </a:ext>
            </a:extLst>
          </p:cNvPr>
          <p:cNvCxnSpPr>
            <a:cxnSpLocks/>
          </p:cNvCxnSpPr>
          <p:nvPr/>
        </p:nvCxnSpPr>
        <p:spPr>
          <a:xfrm>
            <a:off x="2226892" y="1314575"/>
            <a:ext cx="1614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D942FF-2864-416C-ADCD-F1043FE727B3}"/>
              </a:ext>
            </a:extLst>
          </p:cNvPr>
          <p:cNvCxnSpPr>
            <a:cxnSpLocks/>
          </p:cNvCxnSpPr>
          <p:nvPr/>
        </p:nvCxnSpPr>
        <p:spPr>
          <a:xfrm flipH="1">
            <a:off x="2226893" y="2389135"/>
            <a:ext cx="1614063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Google Shape;240;p39">
            <a:extLst>
              <a:ext uri="{FF2B5EF4-FFF2-40B4-BE49-F238E27FC236}">
                <a16:creationId xmlns:a16="http://schemas.microsoft.com/office/drawing/2014/main" id="{F84D6CD3-22CA-4E7F-91B3-4EF25DFF1448}"/>
              </a:ext>
            </a:extLst>
          </p:cNvPr>
          <p:cNvSpPr txBox="1">
            <a:spLocks/>
          </p:cNvSpPr>
          <p:nvPr/>
        </p:nvSpPr>
        <p:spPr>
          <a:xfrm>
            <a:off x="2272970" y="933345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Anterograde</a:t>
            </a:r>
          </a:p>
        </p:txBody>
      </p:sp>
      <p:sp>
        <p:nvSpPr>
          <p:cNvPr id="26" name="Google Shape;240;p39">
            <a:extLst>
              <a:ext uri="{FF2B5EF4-FFF2-40B4-BE49-F238E27FC236}">
                <a16:creationId xmlns:a16="http://schemas.microsoft.com/office/drawing/2014/main" id="{90722AB0-EB05-408F-B74C-4B6399DC05A9}"/>
              </a:ext>
            </a:extLst>
          </p:cNvPr>
          <p:cNvSpPr txBox="1">
            <a:spLocks/>
          </p:cNvSpPr>
          <p:nvPr/>
        </p:nvSpPr>
        <p:spPr>
          <a:xfrm>
            <a:off x="2272970" y="2362021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2D050"/>
                </a:solidFill>
              </a:rPr>
              <a:t>Retrograde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9CDA7-9C33-45BF-B323-08517AD13B4A}"/>
              </a:ext>
            </a:extLst>
          </p:cNvPr>
          <p:cNvSpPr/>
          <p:nvPr/>
        </p:nvSpPr>
        <p:spPr>
          <a:xfrm>
            <a:off x="225355" y="2878678"/>
            <a:ext cx="1187450" cy="728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C14355-745F-4CE1-BFA9-3467CB2BBB21}"/>
              </a:ext>
            </a:extLst>
          </p:cNvPr>
          <p:cNvSpPr/>
          <p:nvPr/>
        </p:nvSpPr>
        <p:spPr>
          <a:xfrm>
            <a:off x="1529944" y="2878678"/>
            <a:ext cx="1187450" cy="72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FC2385-4D2B-496F-B514-C2520063C8A1}"/>
              </a:ext>
            </a:extLst>
          </p:cNvPr>
          <p:cNvSpPr/>
          <p:nvPr/>
        </p:nvSpPr>
        <p:spPr>
          <a:xfrm>
            <a:off x="2834533" y="2887297"/>
            <a:ext cx="1187450" cy="719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6A1F09-15AB-4119-8DCC-69D9D68DD66C}"/>
              </a:ext>
            </a:extLst>
          </p:cNvPr>
          <p:cNvSpPr/>
          <p:nvPr/>
        </p:nvSpPr>
        <p:spPr>
          <a:xfrm>
            <a:off x="1529944" y="3968329"/>
            <a:ext cx="1187450" cy="728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937D4D9-DC78-417C-B9FD-1D103AB75AAB}"/>
              </a:ext>
            </a:extLst>
          </p:cNvPr>
          <p:cNvSpPr/>
          <p:nvPr/>
        </p:nvSpPr>
        <p:spPr>
          <a:xfrm>
            <a:off x="1045568" y="3355007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E7FA8F-75C0-46AB-9F76-C0CFFB737FCB}"/>
              </a:ext>
            </a:extLst>
          </p:cNvPr>
          <p:cNvSpPr/>
          <p:nvPr/>
        </p:nvSpPr>
        <p:spPr>
          <a:xfrm>
            <a:off x="2386216" y="3355307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7DC6DA-1DB7-4884-86DA-82F61EDD4C47}"/>
              </a:ext>
            </a:extLst>
          </p:cNvPr>
          <p:cNvCxnSpPr>
            <a:cxnSpLocks/>
          </p:cNvCxnSpPr>
          <p:nvPr/>
        </p:nvCxnSpPr>
        <p:spPr>
          <a:xfrm flipV="1">
            <a:off x="2033886" y="3386004"/>
            <a:ext cx="344677" cy="846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AE07DD2-09A5-4F31-A23C-8C19E06EDC12}"/>
              </a:ext>
            </a:extLst>
          </p:cNvPr>
          <p:cNvSpPr/>
          <p:nvPr/>
        </p:nvSpPr>
        <p:spPr>
          <a:xfrm>
            <a:off x="3685111" y="3355007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AC9F40-4A91-46BB-98C5-CC50AE9F5324}"/>
              </a:ext>
            </a:extLst>
          </p:cNvPr>
          <p:cNvCxnSpPr>
            <a:cxnSpLocks/>
          </p:cNvCxnSpPr>
          <p:nvPr/>
        </p:nvCxnSpPr>
        <p:spPr>
          <a:xfrm>
            <a:off x="3845764" y="3054971"/>
            <a:ext cx="149600" cy="210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20D876-CBCB-41BF-B9DA-2ACC3C61E103}"/>
              </a:ext>
            </a:extLst>
          </p:cNvPr>
          <p:cNvCxnSpPr>
            <a:cxnSpLocks/>
          </p:cNvCxnSpPr>
          <p:nvPr/>
        </p:nvCxnSpPr>
        <p:spPr>
          <a:xfrm flipV="1">
            <a:off x="3858638" y="2917952"/>
            <a:ext cx="109393" cy="112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CBFBC533-F9C7-4217-837C-CA108FD6BE00}"/>
              </a:ext>
            </a:extLst>
          </p:cNvPr>
          <p:cNvSpPr/>
          <p:nvPr/>
        </p:nvSpPr>
        <p:spPr>
          <a:xfrm>
            <a:off x="2381953" y="4463169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Connector: Curved 240">
            <a:extLst>
              <a:ext uri="{FF2B5EF4-FFF2-40B4-BE49-F238E27FC236}">
                <a16:creationId xmlns:a16="http://schemas.microsoft.com/office/drawing/2014/main" id="{8CC06CB4-8A5E-4B42-8D47-55613AE66A7B}"/>
              </a:ext>
            </a:extLst>
          </p:cNvPr>
          <p:cNvCxnSpPr>
            <a:cxnSpLocks/>
          </p:cNvCxnSpPr>
          <p:nvPr/>
        </p:nvCxnSpPr>
        <p:spPr>
          <a:xfrm>
            <a:off x="785311" y="3226126"/>
            <a:ext cx="251779" cy="166942"/>
          </a:xfrm>
          <a:prstGeom prst="curvedConnector3">
            <a:avLst>
              <a:gd name="adj1" fmla="val 3991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6DD08BD6-CE30-49FA-AAEE-47E45B079FAE}"/>
              </a:ext>
            </a:extLst>
          </p:cNvPr>
          <p:cNvCxnSpPr>
            <a:cxnSpLocks/>
          </p:cNvCxnSpPr>
          <p:nvPr/>
        </p:nvCxnSpPr>
        <p:spPr>
          <a:xfrm rot="5400000">
            <a:off x="425234" y="3242024"/>
            <a:ext cx="290422" cy="287961"/>
          </a:xfrm>
          <a:prstGeom prst="curvedConnector3">
            <a:avLst>
              <a:gd name="adj1" fmla="val 89357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E82CE7D8-3E4A-41DD-A0C5-3D3426BF1A20}"/>
              </a:ext>
            </a:extLst>
          </p:cNvPr>
          <p:cNvCxnSpPr>
            <a:cxnSpLocks/>
          </p:cNvCxnSpPr>
          <p:nvPr/>
        </p:nvCxnSpPr>
        <p:spPr>
          <a:xfrm rot="10800000">
            <a:off x="337655" y="2937021"/>
            <a:ext cx="396258" cy="24543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BF720348-48E2-4D20-BA78-969F46B53B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310" y="2954505"/>
            <a:ext cx="225586" cy="21046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C290434F-575C-44C0-AC66-8EDE6E8016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66133" y="3067088"/>
            <a:ext cx="491176" cy="2508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0A9EE0ED-BE03-4BD8-A150-AF00844124A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92347" y="3151458"/>
            <a:ext cx="409858" cy="27935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29532248-5A31-4B5E-865C-7CB25EE5B563}"/>
              </a:ext>
            </a:extLst>
          </p:cNvPr>
          <p:cNvCxnSpPr>
            <a:cxnSpLocks/>
          </p:cNvCxnSpPr>
          <p:nvPr/>
        </p:nvCxnSpPr>
        <p:spPr>
          <a:xfrm rot="5400000">
            <a:off x="3624265" y="3139997"/>
            <a:ext cx="304019" cy="105065"/>
          </a:xfrm>
          <a:prstGeom prst="curvedConnector3">
            <a:avLst>
              <a:gd name="adj1" fmla="val -2937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020E69CA-1BA5-4371-86F9-AEA7CF1BB335}"/>
              </a:ext>
            </a:extLst>
          </p:cNvPr>
          <p:cNvCxnSpPr>
            <a:cxnSpLocks/>
          </p:cNvCxnSpPr>
          <p:nvPr/>
        </p:nvCxnSpPr>
        <p:spPr>
          <a:xfrm>
            <a:off x="2134437" y="4296227"/>
            <a:ext cx="251779" cy="166942"/>
          </a:xfrm>
          <a:prstGeom prst="curvedConnector3">
            <a:avLst>
              <a:gd name="adj1" fmla="val 3991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55DFB44-0EA8-4043-B4C5-D23AADAB9F13}"/>
              </a:ext>
            </a:extLst>
          </p:cNvPr>
          <p:cNvCxnSpPr>
            <a:cxnSpLocks/>
          </p:cNvCxnSpPr>
          <p:nvPr/>
        </p:nvCxnSpPr>
        <p:spPr>
          <a:xfrm flipV="1">
            <a:off x="2026433" y="4509558"/>
            <a:ext cx="344677" cy="846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F31B356E-11C7-4FE0-B0DA-B119FE0203AE}"/>
              </a:ext>
            </a:extLst>
          </p:cNvPr>
          <p:cNvCxnSpPr>
            <a:cxnSpLocks/>
          </p:cNvCxnSpPr>
          <p:nvPr/>
        </p:nvCxnSpPr>
        <p:spPr>
          <a:xfrm rot="5400000">
            <a:off x="2322168" y="4251103"/>
            <a:ext cx="304019" cy="105065"/>
          </a:xfrm>
          <a:prstGeom prst="curvedConnector3">
            <a:avLst>
              <a:gd name="adj1" fmla="val -2937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240;p39">
            <a:extLst>
              <a:ext uri="{FF2B5EF4-FFF2-40B4-BE49-F238E27FC236}">
                <a16:creationId xmlns:a16="http://schemas.microsoft.com/office/drawing/2014/main" id="{45D14D1D-D7EC-4B16-8301-B80DB1AE7F70}"/>
              </a:ext>
            </a:extLst>
          </p:cNvPr>
          <p:cNvSpPr txBox="1">
            <a:spLocks/>
          </p:cNvSpPr>
          <p:nvPr/>
        </p:nvSpPr>
        <p:spPr>
          <a:xfrm>
            <a:off x="-13289" y="3589558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 1</a:t>
            </a:r>
          </a:p>
        </p:txBody>
      </p:sp>
      <p:sp>
        <p:nvSpPr>
          <p:cNvPr id="124" name="Google Shape;240;p39">
            <a:extLst>
              <a:ext uri="{FF2B5EF4-FFF2-40B4-BE49-F238E27FC236}">
                <a16:creationId xmlns:a16="http://schemas.microsoft.com/office/drawing/2014/main" id="{D641D9D8-A5F8-48F9-AD55-A93A48C12038}"/>
              </a:ext>
            </a:extLst>
          </p:cNvPr>
          <p:cNvSpPr txBox="1">
            <a:spLocks/>
          </p:cNvSpPr>
          <p:nvPr/>
        </p:nvSpPr>
        <p:spPr>
          <a:xfrm>
            <a:off x="1313121" y="3589558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 2</a:t>
            </a:r>
          </a:p>
        </p:txBody>
      </p:sp>
      <p:sp>
        <p:nvSpPr>
          <p:cNvPr id="125" name="Google Shape;240;p39">
            <a:extLst>
              <a:ext uri="{FF2B5EF4-FFF2-40B4-BE49-F238E27FC236}">
                <a16:creationId xmlns:a16="http://schemas.microsoft.com/office/drawing/2014/main" id="{F602D40A-19E5-4683-A992-F4C4AED1A7EC}"/>
              </a:ext>
            </a:extLst>
          </p:cNvPr>
          <p:cNvSpPr txBox="1">
            <a:spLocks/>
          </p:cNvSpPr>
          <p:nvPr/>
        </p:nvSpPr>
        <p:spPr>
          <a:xfrm>
            <a:off x="2612321" y="3578182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 3</a:t>
            </a:r>
          </a:p>
        </p:txBody>
      </p:sp>
      <p:sp>
        <p:nvSpPr>
          <p:cNvPr id="126" name="Google Shape;240;p39">
            <a:extLst>
              <a:ext uri="{FF2B5EF4-FFF2-40B4-BE49-F238E27FC236}">
                <a16:creationId xmlns:a16="http://schemas.microsoft.com/office/drawing/2014/main" id="{40A0743D-A816-48B0-8318-4D21C72BC60A}"/>
              </a:ext>
            </a:extLst>
          </p:cNvPr>
          <p:cNvSpPr txBox="1">
            <a:spLocks/>
          </p:cNvSpPr>
          <p:nvPr/>
        </p:nvSpPr>
        <p:spPr>
          <a:xfrm>
            <a:off x="1325069" y="4678858"/>
            <a:ext cx="1597200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Combined Graph</a:t>
            </a:r>
            <a:endParaRPr lang="el-GR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(Retrograde)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214C323-4B0D-49FF-9ABA-EE19D5FBF00A}"/>
                  </a:ext>
                </a:extLst>
              </p:cNvPr>
              <p:cNvSpPr txBox="1"/>
              <p:nvPr/>
            </p:nvSpPr>
            <p:spPr>
              <a:xfrm>
                <a:off x="1140987" y="3290873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214C323-4B0D-49FF-9ABA-EE19D5FB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987" y="3290873"/>
                <a:ext cx="151259" cy="215444"/>
              </a:xfrm>
              <a:prstGeom prst="rect">
                <a:avLst/>
              </a:prstGeom>
              <a:blipFill>
                <a:blip r:embed="rId6"/>
                <a:stretch>
                  <a:fillRect l="-24000" t="-37143" r="-96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DC4C2C5-2F2A-4471-B327-8082F74CCD11}"/>
                  </a:ext>
                </a:extLst>
              </p:cNvPr>
              <p:cNvSpPr txBox="1"/>
              <p:nvPr/>
            </p:nvSpPr>
            <p:spPr>
              <a:xfrm>
                <a:off x="2444422" y="3105235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DC4C2C5-2F2A-4471-B327-8082F74CC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22" y="3105235"/>
                <a:ext cx="151259" cy="215444"/>
              </a:xfrm>
              <a:prstGeom prst="rect">
                <a:avLst/>
              </a:prstGeom>
              <a:blipFill>
                <a:blip r:embed="rId7"/>
                <a:stretch>
                  <a:fillRect l="-28000" t="-33333" r="-92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DCEB97C-B52E-4A8D-952C-B2E62F9CECF0}"/>
                  </a:ext>
                </a:extLst>
              </p:cNvPr>
              <p:cNvSpPr txBox="1"/>
              <p:nvPr/>
            </p:nvSpPr>
            <p:spPr>
              <a:xfrm>
                <a:off x="3783008" y="3285346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DCEB97C-B52E-4A8D-952C-B2E62F9C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08" y="3285346"/>
                <a:ext cx="151259" cy="215444"/>
              </a:xfrm>
              <a:prstGeom prst="rect">
                <a:avLst/>
              </a:prstGeom>
              <a:blipFill>
                <a:blip r:embed="rId8"/>
                <a:stretch>
                  <a:fillRect l="-29167" t="-37143" r="-100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74154FA-2098-4867-8FAE-AD0BB3587CFF}"/>
                  </a:ext>
                </a:extLst>
              </p:cNvPr>
              <p:cNvSpPr txBox="1"/>
              <p:nvPr/>
            </p:nvSpPr>
            <p:spPr>
              <a:xfrm>
                <a:off x="2512568" y="4186274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74154FA-2098-4867-8FAE-AD0BB3587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68" y="4186274"/>
                <a:ext cx="151259" cy="215444"/>
              </a:xfrm>
              <a:prstGeom prst="rect">
                <a:avLst/>
              </a:prstGeom>
              <a:blipFill>
                <a:blip r:embed="rId6"/>
                <a:stretch>
                  <a:fillRect l="-24000" t="-37143" r="-96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530F4D6-BF0E-47CF-8C0B-E42BDA56D618}"/>
                  </a:ext>
                </a:extLst>
              </p:cNvPr>
              <p:cNvSpPr txBox="1"/>
              <p:nvPr/>
            </p:nvSpPr>
            <p:spPr>
              <a:xfrm>
                <a:off x="5400386" y="3784600"/>
                <a:ext cx="1054519" cy="526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⋃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sup>
                          </m:sSub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530F4D6-BF0E-47CF-8C0B-E42BDA56D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386" y="3784600"/>
                <a:ext cx="1054519" cy="526234"/>
              </a:xfrm>
              <a:prstGeom prst="rect">
                <a:avLst/>
              </a:prstGeom>
              <a:blipFill>
                <a:blip r:embed="rId9"/>
                <a:stretch>
                  <a:fillRect l="-17341" t="-150000" r="-93642" b="-20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A10108A6-CF88-43CF-98FC-9AE46C95CB7E}"/>
              </a:ext>
            </a:extLst>
          </p:cNvPr>
          <p:cNvCxnSpPr>
            <a:cxnSpLocks/>
            <a:endCxn id="46" idx="6"/>
          </p:cNvCxnSpPr>
          <p:nvPr/>
        </p:nvCxnSpPr>
        <p:spPr>
          <a:xfrm flipV="1">
            <a:off x="2000986" y="3393368"/>
            <a:ext cx="462493" cy="139190"/>
          </a:xfrm>
          <a:prstGeom prst="curvedConnector3">
            <a:avLst>
              <a:gd name="adj1" fmla="val 14942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Curved 151">
            <a:extLst>
              <a:ext uri="{FF2B5EF4-FFF2-40B4-BE49-F238E27FC236}">
                <a16:creationId xmlns:a16="http://schemas.microsoft.com/office/drawing/2014/main" id="{748F9FC8-58FE-443C-9D10-1A6D59D61A68}"/>
              </a:ext>
            </a:extLst>
          </p:cNvPr>
          <p:cNvCxnSpPr>
            <a:cxnSpLocks/>
          </p:cNvCxnSpPr>
          <p:nvPr/>
        </p:nvCxnSpPr>
        <p:spPr>
          <a:xfrm flipV="1">
            <a:off x="1995645" y="4505603"/>
            <a:ext cx="462493" cy="139190"/>
          </a:xfrm>
          <a:prstGeom prst="curvedConnector3">
            <a:avLst>
              <a:gd name="adj1" fmla="val 14942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E8A0923-F49B-4404-9C27-0A5D4E02862B}"/>
                  </a:ext>
                </a:extLst>
              </p:cNvPr>
              <p:cNvSpPr txBox="1"/>
              <p:nvPr/>
            </p:nvSpPr>
            <p:spPr>
              <a:xfrm>
                <a:off x="1593891" y="3962256"/>
                <a:ext cx="234038" cy="23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E8A0923-F49B-4404-9C27-0A5D4E028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91" y="3962256"/>
                <a:ext cx="234038" cy="238079"/>
              </a:xfrm>
              <a:prstGeom prst="rect">
                <a:avLst/>
              </a:prstGeom>
              <a:blipFill>
                <a:blip r:embed="rId10"/>
                <a:stretch>
                  <a:fillRect l="-17949" t="-23077" r="-76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BE6FD6-D2F1-4093-A2B1-B74BF9DFD33A}"/>
                  </a:ext>
                </a:extLst>
              </p:cNvPr>
              <p:cNvSpPr txBox="1"/>
              <p:nvPr/>
            </p:nvSpPr>
            <p:spPr>
              <a:xfrm>
                <a:off x="1155835" y="2863829"/>
                <a:ext cx="234038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6BE6FD6-D2F1-4093-A2B1-B74BF9DFD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35" y="2863829"/>
                <a:ext cx="234038" cy="276551"/>
              </a:xfrm>
              <a:prstGeom prst="rect">
                <a:avLst/>
              </a:prstGeom>
              <a:blipFill>
                <a:blip r:embed="rId11"/>
                <a:stretch>
                  <a:fillRect l="-18421" t="-20000" r="-789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E827E02-C4C7-4970-BE50-A5D91E556708}"/>
                  </a:ext>
                </a:extLst>
              </p:cNvPr>
              <p:cNvSpPr txBox="1"/>
              <p:nvPr/>
            </p:nvSpPr>
            <p:spPr>
              <a:xfrm>
                <a:off x="1851950" y="2863829"/>
                <a:ext cx="234038" cy="27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E827E02-C4C7-4970-BE50-A5D91E556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950" y="2863829"/>
                <a:ext cx="234038" cy="276807"/>
              </a:xfrm>
              <a:prstGeom prst="rect">
                <a:avLst/>
              </a:prstGeom>
              <a:blipFill>
                <a:blip r:embed="rId12"/>
                <a:stretch>
                  <a:fillRect l="-18421" t="-20000" r="-789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53C150C-82EB-420F-B62D-363098BBF2A9}"/>
                  </a:ext>
                </a:extLst>
              </p:cNvPr>
              <p:cNvSpPr txBox="1"/>
              <p:nvPr/>
            </p:nvSpPr>
            <p:spPr>
              <a:xfrm>
                <a:off x="2910321" y="2895978"/>
                <a:ext cx="234038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53C150C-82EB-420F-B62D-363098BBF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321" y="2895978"/>
                <a:ext cx="234038" cy="276551"/>
              </a:xfrm>
              <a:prstGeom prst="rect">
                <a:avLst/>
              </a:prstGeom>
              <a:blipFill>
                <a:blip r:embed="rId13"/>
                <a:stretch>
                  <a:fillRect l="-17949" t="-17778" r="-7692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2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30" grpId="0" animBg="1"/>
      <p:bldP spid="31" grpId="0" animBg="1"/>
      <p:bldP spid="224" grpId="0" animBg="1"/>
      <p:bldP spid="46" grpId="0" animBg="1"/>
      <p:bldP spid="53" grpId="0" animBg="1"/>
      <p:bldP spid="60" grpId="0" animBg="1"/>
      <p:bldP spid="123" grpId="0"/>
      <p:bldP spid="124" grpId="0"/>
      <p:bldP spid="125" grpId="0"/>
      <p:bldP spid="126" grpId="0"/>
      <p:bldP spid="87" grpId="0"/>
      <p:bldP spid="128" grpId="0"/>
      <p:bldP spid="129" grpId="0"/>
      <p:bldP spid="130" grpId="0"/>
      <p:bldP spid="134" grpId="0"/>
      <p:bldP spid="153" grpId="0"/>
      <p:bldP spid="154" grpId="0"/>
      <p:bldP spid="155" grpId="0"/>
      <p:bldP spid="1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4648140" y="558875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9129" y="1561170"/>
                <a:ext cx="3788528" cy="251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Given graph G = (V, </a:t>
                </a:r>
                <a:r>
                  <a:rPr lang="el-GR" dirty="0"/>
                  <a:t>Γ</a:t>
                </a:r>
                <a:r>
                  <a:rPr lang="en-US" dirty="0"/>
                  <a:t>), each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Recentered: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Spherical Coordinate: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129" y="1561170"/>
                <a:ext cx="3788528" cy="2514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E6A1F09-15AB-4119-8DCC-69D9D68DD66C}"/>
              </a:ext>
            </a:extLst>
          </p:cNvPr>
          <p:cNvSpPr/>
          <p:nvPr/>
        </p:nvSpPr>
        <p:spPr>
          <a:xfrm>
            <a:off x="1140660" y="558875"/>
            <a:ext cx="1951699" cy="1086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FBC533-F9C7-4217-837C-CA108FD6BE00}"/>
              </a:ext>
            </a:extLst>
          </p:cNvPr>
          <p:cNvSpPr/>
          <p:nvPr/>
        </p:nvSpPr>
        <p:spPr>
          <a:xfrm>
            <a:off x="2290485" y="1088616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020E69CA-1BA5-4371-86F9-AEA7CF1BB335}"/>
              </a:ext>
            </a:extLst>
          </p:cNvPr>
          <p:cNvCxnSpPr>
            <a:cxnSpLocks/>
          </p:cNvCxnSpPr>
          <p:nvPr/>
        </p:nvCxnSpPr>
        <p:spPr>
          <a:xfrm>
            <a:off x="1673060" y="763469"/>
            <a:ext cx="621688" cy="325147"/>
          </a:xfrm>
          <a:prstGeom prst="curvedConnector3">
            <a:avLst>
              <a:gd name="adj1" fmla="val -40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55DFB44-0EA8-4043-B4C5-D23AADAB9F13}"/>
              </a:ext>
            </a:extLst>
          </p:cNvPr>
          <p:cNvCxnSpPr>
            <a:cxnSpLocks/>
          </p:cNvCxnSpPr>
          <p:nvPr/>
        </p:nvCxnSpPr>
        <p:spPr>
          <a:xfrm flipV="1">
            <a:off x="1934965" y="1135005"/>
            <a:ext cx="344677" cy="846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F31B356E-11C7-4FE0-B0DA-B119FE0203AE}"/>
              </a:ext>
            </a:extLst>
          </p:cNvPr>
          <p:cNvCxnSpPr>
            <a:cxnSpLocks/>
          </p:cNvCxnSpPr>
          <p:nvPr/>
        </p:nvCxnSpPr>
        <p:spPr>
          <a:xfrm rot="5400000">
            <a:off x="2230700" y="876550"/>
            <a:ext cx="304019" cy="105065"/>
          </a:xfrm>
          <a:prstGeom prst="curvedConnector3">
            <a:avLst>
              <a:gd name="adj1" fmla="val -2937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530F4D6-BF0E-47CF-8C0B-E42BDA56D618}"/>
                  </a:ext>
                </a:extLst>
              </p:cNvPr>
              <p:cNvSpPr txBox="1"/>
              <p:nvPr/>
            </p:nvSpPr>
            <p:spPr>
              <a:xfrm>
                <a:off x="3840411" y="2604591"/>
                <a:ext cx="3739101" cy="888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ontserrat"/>
                  <a:sym typeface="Montserra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′2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′2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  <a:sym typeface="Montserrat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′2</m:t>
                              </m:r>
                            </m:sup>
                          </m:sSubSup>
                        </m:e>
                      </m:ra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,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𝑎𝑟𝑐𝑐𝑜𝑠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(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tserra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),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𝑎𝑟𝑐𝑡𝑎𝑛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tserra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ontserrat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  <a:sym typeface="Montserrat"/>
                        </a:rPr>
                        <m:t>))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ontserrat"/>
                  <a:sym typeface="Montserrat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530F4D6-BF0E-47CF-8C0B-E42BDA56D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11" y="2604591"/>
                <a:ext cx="3739101" cy="888898"/>
              </a:xfrm>
              <a:prstGeom prst="rect">
                <a:avLst/>
              </a:prstGeom>
              <a:blipFill>
                <a:blip r:embed="rId5"/>
                <a:stretch>
                  <a:fillRect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Connector: Curved 151">
            <a:extLst>
              <a:ext uri="{FF2B5EF4-FFF2-40B4-BE49-F238E27FC236}">
                <a16:creationId xmlns:a16="http://schemas.microsoft.com/office/drawing/2014/main" id="{748F9FC8-58FE-443C-9D10-1A6D59D61A68}"/>
              </a:ext>
            </a:extLst>
          </p:cNvPr>
          <p:cNvCxnSpPr>
            <a:cxnSpLocks/>
          </p:cNvCxnSpPr>
          <p:nvPr/>
        </p:nvCxnSpPr>
        <p:spPr>
          <a:xfrm rot="10800000">
            <a:off x="2366671" y="1131051"/>
            <a:ext cx="509155" cy="277941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E8A0923-F49B-4404-9C27-0A5D4E02862B}"/>
                  </a:ext>
                </a:extLst>
              </p:cNvPr>
              <p:cNvSpPr txBox="1"/>
              <p:nvPr/>
            </p:nvSpPr>
            <p:spPr>
              <a:xfrm>
                <a:off x="1204608" y="552803"/>
                <a:ext cx="234038" cy="23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E8A0923-F49B-4404-9C27-0A5D4E028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608" y="552803"/>
                <a:ext cx="234038" cy="238079"/>
              </a:xfrm>
              <a:prstGeom prst="rect">
                <a:avLst/>
              </a:prstGeom>
              <a:blipFill>
                <a:blip r:embed="rId6"/>
                <a:stretch>
                  <a:fillRect l="-18421" t="-23077" r="-7894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6FDFD6-3A53-4B44-82AA-71AA0C9D39EC}"/>
                  </a:ext>
                </a:extLst>
              </p:cNvPr>
              <p:cNvSpPr txBox="1"/>
              <p:nvPr/>
            </p:nvSpPr>
            <p:spPr>
              <a:xfrm>
                <a:off x="1702414" y="1131784"/>
                <a:ext cx="2073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6FDFD6-3A53-4B44-82AA-71AA0C9D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414" y="1131784"/>
                <a:ext cx="207301" cy="215444"/>
              </a:xfrm>
              <a:prstGeom prst="rect">
                <a:avLst/>
              </a:prstGeom>
              <a:blipFill>
                <a:blip r:embed="rId7"/>
                <a:stretch>
                  <a:fillRect l="-20588" r="-294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BB56C5-CB99-4594-B5DC-223CDF0BC40F}"/>
                  </a:ext>
                </a:extLst>
              </p:cNvPr>
              <p:cNvSpPr txBox="1"/>
              <p:nvPr/>
            </p:nvSpPr>
            <p:spPr>
              <a:xfrm>
                <a:off x="1684133" y="626111"/>
                <a:ext cx="2114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BB56C5-CB99-4594-B5DC-223CDF0BC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33" y="626111"/>
                <a:ext cx="211468" cy="215444"/>
              </a:xfrm>
              <a:prstGeom prst="rect">
                <a:avLst/>
              </a:prstGeom>
              <a:blipFill>
                <a:blip r:embed="rId8"/>
                <a:stretch>
                  <a:fillRect l="-20000" r="-285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64AEB2-81C0-4A6B-BE60-18A4EBCBB2A9}"/>
                  </a:ext>
                </a:extLst>
              </p:cNvPr>
              <p:cNvSpPr txBox="1"/>
              <p:nvPr/>
            </p:nvSpPr>
            <p:spPr>
              <a:xfrm>
                <a:off x="2450057" y="626111"/>
                <a:ext cx="2114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64AEB2-81C0-4A6B-BE60-18A4EBCBB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057" y="626111"/>
                <a:ext cx="211468" cy="215444"/>
              </a:xfrm>
              <a:prstGeom prst="rect">
                <a:avLst/>
              </a:prstGeom>
              <a:blipFill>
                <a:blip r:embed="rId9"/>
                <a:stretch>
                  <a:fillRect l="-22857" r="-285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80A5CA-8F5C-45CC-A550-CF4B0F994F35}"/>
                  </a:ext>
                </a:extLst>
              </p:cNvPr>
              <p:cNvSpPr txBox="1"/>
              <p:nvPr/>
            </p:nvSpPr>
            <p:spPr>
              <a:xfrm>
                <a:off x="2721459" y="1126677"/>
                <a:ext cx="2114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80A5CA-8F5C-45CC-A550-CF4B0F99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59" y="1126677"/>
                <a:ext cx="211468" cy="215444"/>
              </a:xfrm>
              <a:prstGeom prst="rect">
                <a:avLst/>
              </a:prstGeom>
              <a:blipFill>
                <a:blip r:embed="rId10"/>
                <a:stretch>
                  <a:fillRect l="-17143" r="-285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5BF6EABA-935A-4B12-8424-FD801529FAAC}"/>
              </a:ext>
            </a:extLst>
          </p:cNvPr>
          <p:cNvSpPr/>
          <p:nvPr/>
        </p:nvSpPr>
        <p:spPr>
          <a:xfrm>
            <a:off x="1140660" y="1811570"/>
            <a:ext cx="1951699" cy="140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AB98EC-763A-4D52-ABD6-3657AF07153D}"/>
              </a:ext>
            </a:extLst>
          </p:cNvPr>
          <p:cNvSpPr/>
          <p:nvPr/>
        </p:nvSpPr>
        <p:spPr>
          <a:xfrm>
            <a:off x="2290485" y="2438101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C121A05-0C46-4076-9F92-5B761283794E}"/>
              </a:ext>
            </a:extLst>
          </p:cNvPr>
          <p:cNvCxnSpPr>
            <a:cxnSpLocks/>
          </p:cNvCxnSpPr>
          <p:nvPr/>
        </p:nvCxnSpPr>
        <p:spPr>
          <a:xfrm>
            <a:off x="1673060" y="2137621"/>
            <a:ext cx="621688" cy="325147"/>
          </a:xfrm>
          <a:prstGeom prst="curvedConnector3">
            <a:avLst>
              <a:gd name="adj1" fmla="val -40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6C8681-F294-470C-8FDE-DCEAC3C34FAB}"/>
                  </a:ext>
                </a:extLst>
              </p:cNvPr>
              <p:cNvSpPr txBox="1"/>
              <p:nvPr/>
            </p:nvSpPr>
            <p:spPr>
              <a:xfrm>
                <a:off x="1180418" y="2939916"/>
                <a:ext cx="18721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6C8681-F294-470C-8FDE-DCEAC3C34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18" y="2939916"/>
                <a:ext cx="1872179" cy="215444"/>
              </a:xfrm>
              <a:prstGeom prst="rect">
                <a:avLst/>
              </a:prstGeom>
              <a:blipFill>
                <a:blip r:embed="rId11"/>
                <a:stretch>
                  <a:fillRect l="-1303" r="-3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9219EB53-6A39-4458-8C8E-F664D248EDD5}"/>
              </a:ext>
            </a:extLst>
          </p:cNvPr>
          <p:cNvSpPr/>
          <p:nvPr/>
        </p:nvSpPr>
        <p:spPr>
          <a:xfrm>
            <a:off x="2077877" y="2424707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3E8E9A9-E329-4D6E-A8B9-DD2FFEE81C33}"/>
              </a:ext>
            </a:extLst>
          </p:cNvPr>
          <p:cNvSpPr/>
          <p:nvPr/>
        </p:nvSpPr>
        <p:spPr>
          <a:xfrm>
            <a:off x="1894681" y="2405677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61746D6-10CC-4E40-AEBF-FE98719513D1}"/>
              </a:ext>
            </a:extLst>
          </p:cNvPr>
          <p:cNvSpPr/>
          <p:nvPr/>
        </p:nvSpPr>
        <p:spPr>
          <a:xfrm>
            <a:off x="1712604" y="2386590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52DAC3D-34EC-4EB8-A4C8-9150EB0A5EF0}"/>
              </a:ext>
            </a:extLst>
          </p:cNvPr>
          <p:cNvSpPr/>
          <p:nvPr/>
        </p:nvSpPr>
        <p:spPr>
          <a:xfrm>
            <a:off x="1529408" y="2361795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70825D8-DF41-416A-9CAA-F538DA600F09}"/>
              </a:ext>
            </a:extLst>
          </p:cNvPr>
          <p:cNvSpPr/>
          <p:nvPr/>
        </p:nvSpPr>
        <p:spPr>
          <a:xfrm>
            <a:off x="1368163" y="2265921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410ABF3-3C4A-4547-9FFA-207E9A05BE6C}"/>
              </a:ext>
            </a:extLst>
          </p:cNvPr>
          <p:cNvSpPr/>
          <p:nvPr/>
        </p:nvSpPr>
        <p:spPr>
          <a:xfrm>
            <a:off x="1476738" y="2152053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B8C16F-8B7B-44A2-9E9D-41908ECDE054}"/>
              </a:ext>
            </a:extLst>
          </p:cNvPr>
          <p:cNvSpPr/>
          <p:nvPr/>
        </p:nvSpPr>
        <p:spPr>
          <a:xfrm>
            <a:off x="1608427" y="2099560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DA74A1-A603-4999-A324-CCEDBBA3809E}"/>
                  </a:ext>
                </a:extLst>
              </p:cNvPr>
              <p:cNvSpPr txBox="1"/>
              <p:nvPr/>
            </p:nvSpPr>
            <p:spPr>
              <a:xfrm>
                <a:off x="1708662" y="1993859"/>
                <a:ext cx="2114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DA74A1-A603-4999-A324-CCEDBBA3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662" y="1993859"/>
                <a:ext cx="211468" cy="215444"/>
              </a:xfrm>
              <a:prstGeom prst="rect">
                <a:avLst/>
              </a:prstGeom>
              <a:blipFill>
                <a:blip r:embed="rId12"/>
                <a:stretch>
                  <a:fillRect l="-20000" r="-28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2BE939-FBCD-49A1-861C-75C3D9749B64}"/>
                  </a:ext>
                </a:extLst>
              </p:cNvPr>
              <p:cNvSpPr txBox="1"/>
              <p:nvPr/>
            </p:nvSpPr>
            <p:spPr>
              <a:xfrm>
                <a:off x="2412432" y="2354990"/>
                <a:ext cx="618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2BE939-FBCD-49A1-861C-75C3D974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432" y="2354990"/>
                <a:ext cx="618054" cy="215444"/>
              </a:xfrm>
              <a:prstGeom prst="rect">
                <a:avLst/>
              </a:prstGeom>
              <a:blipFill>
                <a:blip r:embed="rId1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A4D7A1-BE32-46B0-90DF-59EEAB67C2DD}"/>
                  </a:ext>
                </a:extLst>
              </p:cNvPr>
              <p:cNvSpPr txBox="1"/>
              <p:nvPr/>
            </p:nvSpPr>
            <p:spPr>
              <a:xfrm>
                <a:off x="2298798" y="1181176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A4D7A1-BE32-46B0-90DF-59EEAB67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98" y="1181176"/>
                <a:ext cx="151259" cy="215444"/>
              </a:xfrm>
              <a:prstGeom prst="rect">
                <a:avLst/>
              </a:prstGeom>
              <a:blipFill>
                <a:blip r:embed="rId14"/>
                <a:stretch>
                  <a:fillRect l="-24000" t="-37143" r="-96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D05AC2F-1B79-4A8C-951D-F38FDC68FD22}"/>
                  </a:ext>
                </a:extLst>
              </p:cNvPr>
              <p:cNvSpPr txBox="1"/>
              <p:nvPr/>
            </p:nvSpPr>
            <p:spPr>
              <a:xfrm>
                <a:off x="1476738" y="1810782"/>
                <a:ext cx="2219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D05AC2F-1B79-4A8C-951D-F38FDC68F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738" y="1810782"/>
                <a:ext cx="221984" cy="215444"/>
              </a:xfrm>
              <a:prstGeom prst="rect">
                <a:avLst/>
              </a:prstGeom>
              <a:blipFill>
                <a:blip r:embed="rId15"/>
                <a:stretch>
                  <a:fillRect l="-16216" t="-34286" r="-6216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F20AC4-30D1-48AA-99B5-DB1AC96A6A09}"/>
                  </a:ext>
                </a:extLst>
              </p:cNvPr>
              <p:cNvSpPr txBox="1"/>
              <p:nvPr/>
            </p:nvSpPr>
            <p:spPr>
              <a:xfrm>
                <a:off x="1284190" y="1893190"/>
                <a:ext cx="2261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7F20AC4-30D1-48AA-99B5-DB1AC96A6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90" y="1893190"/>
                <a:ext cx="226151" cy="215444"/>
              </a:xfrm>
              <a:prstGeom prst="rect">
                <a:avLst/>
              </a:prstGeom>
              <a:blipFill>
                <a:blip r:embed="rId16"/>
                <a:stretch>
                  <a:fillRect l="-18919" t="-37143" r="-62162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DB5D5DE-DF9A-4526-B0AB-98314C26E600}"/>
                  </a:ext>
                </a:extLst>
              </p:cNvPr>
              <p:cNvSpPr txBox="1"/>
              <p:nvPr/>
            </p:nvSpPr>
            <p:spPr>
              <a:xfrm>
                <a:off x="1971944" y="2494349"/>
                <a:ext cx="316882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DB5D5DE-DF9A-4526-B0AB-98314C2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44" y="2494349"/>
                <a:ext cx="316882" cy="236475"/>
              </a:xfrm>
              <a:prstGeom prst="rect">
                <a:avLst/>
              </a:prstGeom>
              <a:blipFill>
                <a:blip r:embed="rId17"/>
                <a:stretch>
                  <a:fillRect l="-11538" t="-30769" r="-30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95B2E7-F2E4-4930-A67D-B370FF82632B}"/>
                  </a:ext>
                </a:extLst>
              </p:cNvPr>
              <p:cNvSpPr txBox="1"/>
              <p:nvPr/>
            </p:nvSpPr>
            <p:spPr>
              <a:xfrm>
                <a:off x="2627365" y="1964057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B95B2E7-F2E4-4930-A67D-B370FF826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365" y="1964057"/>
                <a:ext cx="151259" cy="215444"/>
              </a:xfrm>
              <a:prstGeom prst="rect">
                <a:avLst/>
              </a:prstGeom>
              <a:blipFill>
                <a:blip r:embed="rId18"/>
                <a:stretch>
                  <a:fillRect l="-28000" t="-33333" r="-92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C5E4C7E-344F-4B31-A641-785BFE1A36E2}"/>
                  </a:ext>
                </a:extLst>
              </p:cNvPr>
              <p:cNvSpPr txBox="1"/>
              <p:nvPr/>
            </p:nvSpPr>
            <p:spPr>
              <a:xfrm rot="5400000">
                <a:off x="2627253" y="2179283"/>
                <a:ext cx="1843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C5E4C7E-344F-4B31-A641-785BFE1A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27253" y="2179283"/>
                <a:ext cx="184345" cy="215444"/>
              </a:xfrm>
              <a:prstGeom prst="rect">
                <a:avLst/>
              </a:prstGeom>
              <a:blipFill>
                <a:blip r:embed="rId19"/>
                <a:stretch>
                  <a:fillRect t="-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C88A90-BD47-446D-A7D2-11DE89578799}"/>
                  </a:ext>
                </a:extLst>
              </p:cNvPr>
              <p:cNvSpPr txBox="1"/>
              <p:nvPr/>
            </p:nvSpPr>
            <p:spPr>
              <a:xfrm>
                <a:off x="1536308" y="2451862"/>
                <a:ext cx="184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C88A90-BD47-446D-A7D2-11DE8957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08" y="2451862"/>
                <a:ext cx="184346" cy="2154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9F32A1B1-1649-41C4-8855-336055A95276}"/>
              </a:ext>
            </a:extLst>
          </p:cNvPr>
          <p:cNvSpPr/>
          <p:nvPr/>
        </p:nvSpPr>
        <p:spPr>
          <a:xfrm>
            <a:off x="1140660" y="3373064"/>
            <a:ext cx="1951699" cy="1623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2CEE63F-EC21-4708-8D5B-7B237F1011C3}"/>
              </a:ext>
            </a:extLst>
          </p:cNvPr>
          <p:cNvSpPr/>
          <p:nvPr/>
        </p:nvSpPr>
        <p:spPr>
          <a:xfrm>
            <a:off x="2290485" y="3999595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5DD2A3C5-05B3-4283-85D8-1CB86BF70101}"/>
              </a:ext>
            </a:extLst>
          </p:cNvPr>
          <p:cNvCxnSpPr>
            <a:cxnSpLocks/>
          </p:cNvCxnSpPr>
          <p:nvPr/>
        </p:nvCxnSpPr>
        <p:spPr>
          <a:xfrm>
            <a:off x="1673060" y="3699115"/>
            <a:ext cx="621688" cy="325147"/>
          </a:xfrm>
          <a:prstGeom prst="curvedConnector3">
            <a:avLst>
              <a:gd name="adj1" fmla="val -40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D6D062F-35F4-41E1-A92D-C1C4400DE25B}"/>
                  </a:ext>
                </a:extLst>
              </p:cNvPr>
              <p:cNvSpPr txBox="1"/>
              <p:nvPr/>
            </p:nvSpPr>
            <p:spPr>
              <a:xfrm>
                <a:off x="1157009" y="4709268"/>
                <a:ext cx="19467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D6D062F-35F4-41E1-A92D-C1C4400D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09" y="4709268"/>
                <a:ext cx="1946751" cy="215444"/>
              </a:xfrm>
              <a:prstGeom prst="rect">
                <a:avLst/>
              </a:prstGeom>
              <a:blipFill>
                <a:blip r:embed="rId21"/>
                <a:stretch>
                  <a:fillRect l="-1881" r="-1254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Oval 117">
            <a:extLst>
              <a:ext uri="{FF2B5EF4-FFF2-40B4-BE49-F238E27FC236}">
                <a16:creationId xmlns:a16="http://schemas.microsoft.com/office/drawing/2014/main" id="{B05B4771-B597-4B5C-8B23-7E75A0C4328B}"/>
              </a:ext>
            </a:extLst>
          </p:cNvPr>
          <p:cNvSpPr/>
          <p:nvPr/>
        </p:nvSpPr>
        <p:spPr>
          <a:xfrm>
            <a:off x="2077877" y="3986201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9C5431C-26E1-45D2-B4EF-B31C1A6AC897}"/>
              </a:ext>
            </a:extLst>
          </p:cNvPr>
          <p:cNvSpPr/>
          <p:nvPr/>
        </p:nvSpPr>
        <p:spPr>
          <a:xfrm>
            <a:off x="1894681" y="3967171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1FE8EC5-3EDC-4236-A04F-E3549C03DC73}"/>
              </a:ext>
            </a:extLst>
          </p:cNvPr>
          <p:cNvSpPr/>
          <p:nvPr/>
        </p:nvSpPr>
        <p:spPr>
          <a:xfrm>
            <a:off x="1712604" y="3948084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D30A715-818E-4F99-A8A7-997A1AD4DEBE}"/>
              </a:ext>
            </a:extLst>
          </p:cNvPr>
          <p:cNvSpPr/>
          <p:nvPr/>
        </p:nvSpPr>
        <p:spPr>
          <a:xfrm>
            <a:off x="1529408" y="3923289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D3010E0-9895-458A-B63C-0EB1722B237A}"/>
              </a:ext>
            </a:extLst>
          </p:cNvPr>
          <p:cNvSpPr/>
          <p:nvPr/>
        </p:nvSpPr>
        <p:spPr>
          <a:xfrm>
            <a:off x="1368163" y="3827415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3686640-15FE-4A7C-84DD-97A22A612381}"/>
              </a:ext>
            </a:extLst>
          </p:cNvPr>
          <p:cNvSpPr/>
          <p:nvPr/>
        </p:nvSpPr>
        <p:spPr>
          <a:xfrm>
            <a:off x="1476738" y="3713547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8C02A6F-3600-4738-ACF9-90157475B62C}"/>
              </a:ext>
            </a:extLst>
          </p:cNvPr>
          <p:cNvSpPr/>
          <p:nvPr/>
        </p:nvSpPr>
        <p:spPr>
          <a:xfrm>
            <a:off x="1608427" y="3661054"/>
            <a:ext cx="77263" cy="7612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F9ED4F8-0155-4D78-86D1-928FF0CE4A13}"/>
                  </a:ext>
                </a:extLst>
              </p:cNvPr>
              <p:cNvSpPr txBox="1"/>
              <p:nvPr/>
            </p:nvSpPr>
            <p:spPr>
              <a:xfrm>
                <a:off x="1708662" y="3555353"/>
                <a:ext cx="3104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F9ED4F8-0155-4D78-86D1-928FF0CE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662" y="3555353"/>
                <a:ext cx="310406" cy="215444"/>
              </a:xfrm>
              <a:prstGeom prst="rect">
                <a:avLst/>
              </a:prstGeom>
              <a:blipFill>
                <a:blip r:embed="rId22"/>
                <a:stretch>
                  <a:fillRect l="-13725" r="-196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7363013-05D0-4038-9D17-17F5E310E330}"/>
                  </a:ext>
                </a:extLst>
              </p:cNvPr>
              <p:cNvSpPr txBox="1"/>
              <p:nvPr/>
            </p:nvSpPr>
            <p:spPr>
              <a:xfrm>
                <a:off x="2412432" y="3916484"/>
                <a:ext cx="618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0, 0, 0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7363013-05D0-4038-9D17-17F5E310E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432" y="3916484"/>
                <a:ext cx="618054" cy="215444"/>
              </a:xfrm>
              <a:prstGeom prst="rect">
                <a:avLst/>
              </a:prstGeom>
              <a:blipFill>
                <a:blip r:embed="rId2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82A7CAB-12C9-4140-A4FE-F4458457C6F0}"/>
                  </a:ext>
                </a:extLst>
              </p:cNvPr>
              <p:cNvSpPr txBox="1"/>
              <p:nvPr/>
            </p:nvSpPr>
            <p:spPr>
              <a:xfrm>
                <a:off x="1476738" y="3372276"/>
                <a:ext cx="2243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82A7CAB-12C9-4140-A4FE-F4458457C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738" y="3372276"/>
                <a:ext cx="224356" cy="215444"/>
              </a:xfrm>
              <a:prstGeom prst="rect">
                <a:avLst/>
              </a:prstGeom>
              <a:blipFill>
                <a:blip r:embed="rId24"/>
                <a:stretch>
                  <a:fillRect l="-13514" t="-33333" r="-6486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71CE33E-E963-457A-94B0-5FC847FF1753}"/>
                  </a:ext>
                </a:extLst>
              </p:cNvPr>
              <p:cNvSpPr txBox="1"/>
              <p:nvPr/>
            </p:nvSpPr>
            <p:spPr>
              <a:xfrm>
                <a:off x="1284190" y="3454684"/>
                <a:ext cx="2285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71CE33E-E963-457A-94B0-5FC847FF1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90" y="3454684"/>
                <a:ext cx="228524" cy="215444"/>
              </a:xfrm>
              <a:prstGeom prst="rect">
                <a:avLst/>
              </a:prstGeom>
              <a:blipFill>
                <a:blip r:embed="rId25"/>
                <a:stretch>
                  <a:fillRect l="-16216" t="-37143" r="-6216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C9F1913-EB90-489A-A848-9DBE8DD4F9C7}"/>
                  </a:ext>
                </a:extLst>
              </p:cNvPr>
              <p:cNvSpPr txBox="1"/>
              <p:nvPr/>
            </p:nvSpPr>
            <p:spPr>
              <a:xfrm>
                <a:off x="1971944" y="4055843"/>
                <a:ext cx="316882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C9F1913-EB90-489A-A848-9DBE8DD4F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44" y="4055843"/>
                <a:ext cx="316882" cy="236475"/>
              </a:xfrm>
              <a:prstGeom prst="rect">
                <a:avLst/>
              </a:prstGeom>
              <a:blipFill>
                <a:blip r:embed="rId26"/>
                <a:stretch>
                  <a:fillRect l="-7692" t="-30769" r="-32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F335BCF-C049-4377-8E64-B5F8D97F56C8}"/>
                  </a:ext>
                </a:extLst>
              </p:cNvPr>
              <p:cNvSpPr txBox="1"/>
              <p:nvPr/>
            </p:nvSpPr>
            <p:spPr>
              <a:xfrm>
                <a:off x="1536308" y="4013356"/>
                <a:ext cx="184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F335BCF-C049-4377-8E64-B5F8D97F5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08" y="4013356"/>
                <a:ext cx="184346" cy="2154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49E1310-4DA9-422F-B350-3B21F805C82B}"/>
                  </a:ext>
                </a:extLst>
              </p:cNvPr>
              <p:cNvSpPr txBox="1"/>
              <p:nvPr/>
            </p:nvSpPr>
            <p:spPr>
              <a:xfrm>
                <a:off x="1144289" y="4474675"/>
                <a:ext cx="12958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sym typeface="Montserrat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Montserra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49E1310-4DA9-422F-B350-3B21F805C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89" y="4474675"/>
                <a:ext cx="1295868" cy="215444"/>
              </a:xfrm>
              <a:prstGeom prst="rect">
                <a:avLst/>
              </a:prstGeom>
              <a:blipFill>
                <a:blip r:embed="rId27"/>
                <a:stretch>
                  <a:fillRect l="-2830" t="-34286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63" grpId="0" animBg="1"/>
      <p:bldP spid="64" grpId="0" animBg="1"/>
      <p:bldP spid="73" grpId="0"/>
      <p:bldP spid="77" grpId="0" animBg="1"/>
      <p:bldP spid="78" grpId="0" animBg="1"/>
      <p:bldP spid="80" grpId="0" animBg="1"/>
      <p:bldP spid="82" grpId="0" animBg="1"/>
      <p:bldP spid="84" grpId="0" animBg="1"/>
      <p:bldP spid="85" grpId="0" animBg="1"/>
      <p:bldP spid="86" grpId="0" animBg="1"/>
      <p:bldP spid="89" grpId="0"/>
      <p:bldP spid="90" grpId="0"/>
      <p:bldP spid="108" grpId="0"/>
      <p:bldP spid="109" grpId="0"/>
      <p:bldP spid="110" grpId="0"/>
      <p:bldP spid="111" grpId="0"/>
      <p:bldP spid="112" grpId="0"/>
      <p:bldP spid="113" grpId="0"/>
      <p:bldP spid="114" grpId="0" animBg="1"/>
      <p:bldP spid="115" grpId="0" animBg="1"/>
      <p:bldP spid="117" grpId="0"/>
      <p:bldP spid="118" grpId="0" animBg="1"/>
      <p:bldP spid="119" grpId="0" animBg="1"/>
      <p:bldP spid="127" grpId="0" animBg="1"/>
      <p:bldP spid="132" grpId="0" animBg="1"/>
      <p:bldP spid="133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5" grpId="0"/>
      <p:bldP spid="1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4648140" y="558875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" name="Google Shape;680;p51">
            <a:extLst>
              <a:ext uri="{FF2B5EF4-FFF2-40B4-BE49-F238E27FC236}">
                <a16:creationId xmlns:a16="http://schemas.microsoft.com/office/drawing/2014/main" id="{DF7FEFEB-8038-4F86-A9EF-7ACE5665C0A8}"/>
              </a:ext>
            </a:extLst>
          </p:cNvPr>
          <p:cNvSpPr txBox="1">
            <a:spLocks/>
          </p:cNvSpPr>
          <p:nvPr/>
        </p:nvSpPr>
        <p:spPr>
          <a:xfrm>
            <a:off x="3959129" y="1561171"/>
            <a:ext cx="3788528" cy="67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 algn="l">
              <a:buFont typeface="Montserrat"/>
              <a:buChar char="●"/>
            </a:pPr>
            <a:r>
              <a:rPr lang="en-US" dirty="0"/>
              <a:t>Construct walls of specific radius to capture maximum flow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6A1F09-15AB-4119-8DCC-69D9D68DD66C}"/>
              </a:ext>
            </a:extLst>
          </p:cNvPr>
          <p:cNvSpPr/>
          <p:nvPr/>
        </p:nvSpPr>
        <p:spPr>
          <a:xfrm>
            <a:off x="1303205" y="343334"/>
            <a:ext cx="2044838" cy="156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FBC533-F9C7-4217-837C-CA108FD6BE00}"/>
              </a:ext>
            </a:extLst>
          </p:cNvPr>
          <p:cNvSpPr/>
          <p:nvPr/>
        </p:nvSpPr>
        <p:spPr>
          <a:xfrm>
            <a:off x="2871800" y="1117322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020E69CA-1BA5-4371-86F9-AEA7CF1BB335}"/>
              </a:ext>
            </a:extLst>
          </p:cNvPr>
          <p:cNvCxnSpPr>
            <a:cxnSpLocks/>
          </p:cNvCxnSpPr>
          <p:nvPr/>
        </p:nvCxnSpPr>
        <p:spPr>
          <a:xfrm>
            <a:off x="1656335" y="973779"/>
            <a:ext cx="1232394" cy="182237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55DFB44-0EA8-4043-B4C5-D23AADAB9F13}"/>
              </a:ext>
            </a:extLst>
          </p:cNvPr>
          <p:cNvCxnSpPr>
            <a:cxnSpLocks/>
          </p:cNvCxnSpPr>
          <p:nvPr/>
        </p:nvCxnSpPr>
        <p:spPr>
          <a:xfrm flipV="1">
            <a:off x="2758440" y="1193444"/>
            <a:ext cx="129024" cy="3326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F31B356E-11C7-4FE0-B0DA-B119FE0203AE}"/>
              </a:ext>
            </a:extLst>
          </p:cNvPr>
          <p:cNvCxnSpPr>
            <a:cxnSpLocks/>
          </p:cNvCxnSpPr>
          <p:nvPr/>
        </p:nvCxnSpPr>
        <p:spPr>
          <a:xfrm rot="5400000">
            <a:off x="2810954" y="904561"/>
            <a:ext cx="304019" cy="105065"/>
          </a:xfrm>
          <a:prstGeom prst="curvedConnector3">
            <a:avLst>
              <a:gd name="adj1" fmla="val -2937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530F4D6-BF0E-47CF-8C0B-E42BDA56D618}"/>
                  </a:ext>
                </a:extLst>
              </p:cNvPr>
              <p:cNvSpPr txBox="1"/>
              <p:nvPr/>
            </p:nvSpPr>
            <p:spPr>
              <a:xfrm>
                <a:off x="4093615" y="2237910"/>
                <a:ext cx="3747180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0.75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𝑝𝑒𝑟𝑐𝑒𝑛𝑡𝑖𝑙𝑒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({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𝑚𝑎𝑥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,...,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𝑚𝑎𝑥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}, 75%)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ontserrat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ontserrat"/>
                  <a:sym typeface="Montserra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 …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) = (0.3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0.75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 0.6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0.75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 0.9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ontserrat"/>
                            </a:rPr>
                            <m:t>0.75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, …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ontserrat"/>
                  <a:sym typeface="Montserrat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530F4D6-BF0E-47CF-8C0B-E42BDA56D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15" y="2237910"/>
                <a:ext cx="3747180" cy="861774"/>
              </a:xfrm>
              <a:prstGeom prst="rect">
                <a:avLst/>
              </a:prstGeom>
              <a:blipFill>
                <a:blip r:embed="rId4"/>
                <a:stretch>
                  <a:fillRect l="-977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A4D7A1-BE32-46B0-90DF-59EEAB67C2DD}"/>
                  </a:ext>
                </a:extLst>
              </p:cNvPr>
              <p:cNvSpPr txBox="1"/>
              <p:nvPr/>
            </p:nvSpPr>
            <p:spPr>
              <a:xfrm>
                <a:off x="2880113" y="1209882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A4D7A1-BE32-46B0-90DF-59EEAB67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13" y="1209882"/>
                <a:ext cx="151259" cy="215444"/>
              </a:xfrm>
              <a:prstGeom prst="rect">
                <a:avLst/>
              </a:prstGeom>
              <a:blipFill>
                <a:blip r:embed="rId5"/>
                <a:stretch>
                  <a:fillRect l="-24000" t="-33333" r="-96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1A5FE6F3-1EA0-45BC-8380-DCFDDCFDA771}"/>
              </a:ext>
            </a:extLst>
          </p:cNvPr>
          <p:cNvCxnSpPr>
            <a:cxnSpLocks/>
          </p:cNvCxnSpPr>
          <p:nvPr/>
        </p:nvCxnSpPr>
        <p:spPr>
          <a:xfrm flipV="1">
            <a:off x="1821180" y="1184924"/>
            <a:ext cx="1089251" cy="240402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6338C0-AF7C-4688-BA26-5730197E4739}"/>
              </a:ext>
            </a:extLst>
          </p:cNvPr>
          <p:cNvCxnSpPr>
            <a:cxnSpLocks/>
          </p:cNvCxnSpPr>
          <p:nvPr/>
        </p:nvCxnSpPr>
        <p:spPr>
          <a:xfrm>
            <a:off x="2127023" y="1152342"/>
            <a:ext cx="772557" cy="346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F1B8AFFE-A19A-4F1B-B561-552B093BB6DA}"/>
              </a:ext>
            </a:extLst>
          </p:cNvPr>
          <p:cNvSpPr/>
          <p:nvPr/>
        </p:nvSpPr>
        <p:spPr>
          <a:xfrm rot="13141015">
            <a:off x="2634253" y="834403"/>
            <a:ext cx="563206" cy="641960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0B15CBD2-D691-479A-A18D-60AAC6E9360E}"/>
              </a:ext>
            </a:extLst>
          </p:cNvPr>
          <p:cNvSpPr/>
          <p:nvPr/>
        </p:nvSpPr>
        <p:spPr>
          <a:xfrm rot="14802958">
            <a:off x="2186093" y="1009901"/>
            <a:ext cx="430868" cy="370730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9BE4EE-7943-4D8E-8CF9-95E97CD147E3}"/>
                  </a:ext>
                </a:extLst>
              </p:cNvPr>
              <p:cNvSpPr txBox="1"/>
              <p:nvPr/>
            </p:nvSpPr>
            <p:spPr>
              <a:xfrm>
                <a:off x="1462165" y="653742"/>
                <a:ext cx="7491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s-I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∙,∙)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9BE4EE-7943-4D8E-8CF9-95E97CD14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65" y="653742"/>
                <a:ext cx="749116" cy="215444"/>
              </a:xfrm>
              <a:prstGeom prst="rect">
                <a:avLst/>
              </a:prstGeom>
              <a:blipFill>
                <a:blip r:embed="rId6"/>
                <a:stretch>
                  <a:fillRect l="-8130" r="-731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57A8ADAE-F14D-48DF-B35D-95A584487E5D}"/>
              </a:ext>
            </a:extLst>
          </p:cNvPr>
          <p:cNvSpPr/>
          <p:nvPr/>
        </p:nvSpPr>
        <p:spPr>
          <a:xfrm>
            <a:off x="1617703" y="926681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C384D1-FFB8-473C-9A2F-EE7B96849331}"/>
              </a:ext>
            </a:extLst>
          </p:cNvPr>
          <p:cNvSpPr/>
          <p:nvPr/>
        </p:nvSpPr>
        <p:spPr>
          <a:xfrm>
            <a:off x="2050649" y="1104923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102F8B4-3B56-476A-B268-BCB4816E6489}"/>
              </a:ext>
            </a:extLst>
          </p:cNvPr>
          <p:cNvSpPr/>
          <p:nvPr/>
        </p:nvSpPr>
        <p:spPr>
          <a:xfrm>
            <a:off x="1747349" y="1399593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DF14D6C-544A-4646-8163-AB8D811ED991}"/>
              </a:ext>
            </a:extLst>
          </p:cNvPr>
          <p:cNvSpPr/>
          <p:nvPr/>
        </p:nvSpPr>
        <p:spPr>
          <a:xfrm>
            <a:off x="2696841" y="1495847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83585D-062E-4DC3-8705-FA0D3F2B93CE}"/>
              </a:ext>
            </a:extLst>
          </p:cNvPr>
          <p:cNvSpPr/>
          <p:nvPr/>
        </p:nvSpPr>
        <p:spPr>
          <a:xfrm>
            <a:off x="2995738" y="805084"/>
            <a:ext cx="77263" cy="761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29EB185-F8EC-499D-8E34-8EAAC1B75ECC}"/>
                  </a:ext>
                </a:extLst>
              </p:cNvPr>
              <p:cNvSpPr txBox="1"/>
              <p:nvPr/>
            </p:nvSpPr>
            <p:spPr>
              <a:xfrm>
                <a:off x="1303205" y="1011029"/>
                <a:ext cx="7491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s-I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∙,∙)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29EB185-F8EC-499D-8E34-8EAAC1B7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05" y="1011029"/>
                <a:ext cx="749116" cy="215444"/>
              </a:xfrm>
              <a:prstGeom prst="rect">
                <a:avLst/>
              </a:prstGeom>
              <a:blipFill>
                <a:blip r:embed="rId7"/>
                <a:stretch>
                  <a:fillRect l="-8130" r="-731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CCB69C3-2DC4-4966-A0E5-1901BEB0B32F}"/>
                  </a:ext>
                </a:extLst>
              </p:cNvPr>
              <p:cNvSpPr txBox="1"/>
              <p:nvPr/>
            </p:nvSpPr>
            <p:spPr>
              <a:xfrm>
                <a:off x="1345861" y="1492928"/>
                <a:ext cx="7491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s-I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∙,∙)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CCB69C3-2DC4-4966-A0E5-1901BEB0B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861" y="1492928"/>
                <a:ext cx="749116" cy="215444"/>
              </a:xfrm>
              <a:prstGeom prst="rect">
                <a:avLst/>
              </a:prstGeom>
              <a:blipFill>
                <a:blip r:embed="rId8"/>
                <a:stretch>
                  <a:fillRect l="-8130" r="-731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8E9652E-04EF-453B-A52E-C397F23BE662}"/>
                  </a:ext>
                </a:extLst>
              </p:cNvPr>
              <p:cNvSpPr txBox="1"/>
              <p:nvPr/>
            </p:nvSpPr>
            <p:spPr>
              <a:xfrm>
                <a:off x="2418155" y="1613207"/>
                <a:ext cx="7491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s-I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∙,∙)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8E9652E-04EF-453B-A52E-C397F23B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155" y="1613207"/>
                <a:ext cx="749116" cy="215444"/>
              </a:xfrm>
              <a:prstGeom prst="rect">
                <a:avLst/>
              </a:prstGeom>
              <a:blipFill>
                <a:blip r:embed="rId9"/>
                <a:stretch>
                  <a:fillRect l="-8130" r="-731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AF60F87-9D64-41DF-A243-58ECF915852A}"/>
                  </a:ext>
                </a:extLst>
              </p:cNvPr>
              <p:cNvSpPr txBox="1"/>
              <p:nvPr/>
            </p:nvSpPr>
            <p:spPr>
              <a:xfrm>
                <a:off x="2486771" y="438617"/>
                <a:ext cx="7491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s-I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∙,∙)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AF60F87-9D64-41DF-A243-58ECF9158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71" y="438617"/>
                <a:ext cx="749116" cy="215444"/>
              </a:xfrm>
              <a:prstGeom prst="rect">
                <a:avLst/>
              </a:prstGeom>
              <a:blipFill>
                <a:blip r:embed="rId10"/>
                <a:stretch>
                  <a:fillRect l="-8130" r="-731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64888C-97E9-4E9C-990B-623107E98872}"/>
                  </a:ext>
                </a:extLst>
              </p:cNvPr>
              <p:cNvSpPr txBox="1"/>
              <p:nvPr/>
            </p:nvSpPr>
            <p:spPr>
              <a:xfrm>
                <a:off x="2580380" y="717233"/>
                <a:ext cx="2335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64888C-97E9-4E9C-990B-623107E98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80" y="717233"/>
                <a:ext cx="233589" cy="215444"/>
              </a:xfrm>
              <a:prstGeom prst="rect">
                <a:avLst/>
              </a:prstGeom>
              <a:blipFill>
                <a:blip r:embed="rId11"/>
                <a:stretch>
                  <a:fillRect l="-17949" r="-256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88F5A2C-B4F8-44E8-B9B3-C263E9145E9A}"/>
                  </a:ext>
                </a:extLst>
              </p:cNvPr>
              <p:cNvSpPr txBox="1"/>
              <p:nvPr/>
            </p:nvSpPr>
            <p:spPr>
              <a:xfrm>
                <a:off x="2239069" y="710989"/>
                <a:ext cx="2335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88F5A2C-B4F8-44E8-B9B3-C263E914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69" y="710989"/>
                <a:ext cx="233589" cy="215444"/>
              </a:xfrm>
              <a:prstGeom prst="rect">
                <a:avLst/>
              </a:prstGeom>
              <a:blipFill>
                <a:blip r:embed="rId12"/>
                <a:stretch>
                  <a:fillRect l="-15385" r="-256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>
            <a:extLst>
              <a:ext uri="{FF2B5EF4-FFF2-40B4-BE49-F238E27FC236}">
                <a16:creationId xmlns:a16="http://schemas.microsoft.com/office/drawing/2014/main" id="{44D3B82C-4EF3-4996-B53A-21768DBE9C5A}"/>
              </a:ext>
            </a:extLst>
          </p:cNvPr>
          <p:cNvSpPr/>
          <p:nvPr/>
        </p:nvSpPr>
        <p:spPr>
          <a:xfrm>
            <a:off x="1303205" y="2084904"/>
            <a:ext cx="2044838" cy="156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6F051F1-E3C4-4AF5-9C21-FA92290B8CED}"/>
              </a:ext>
            </a:extLst>
          </p:cNvPr>
          <p:cNvSpPr/>
          <p:nvPr/>
        </p:nvSpPr>
        <p:spPr>
          <a:xfrm>
            <a:off x="2867652" y="2927874"/>
            <a:ext cx="77263" cy="7612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07E3B75B-E748-4783-A2EC-F2E3C6A3B18A}"/>
              </a:ext>
            </a:extLst>
          </p:cNvPr>
          <p:cNvCxnSpPr>
            <a:cxnSpLocks/>
          </p:cNvCxnSpPr>
          <p:nvPr/>
        </p:nvCxnSpPr>
        <p:spPr>
          <a:xfrm>
            <a:off x="1652187" y="2784331"/>
            <a:ext cx="1232394" cy="182237"/>
          </a:xfrm>
          <a:prstGeom prst="curvedConnector3">
            <a:avLst>
              <a:gd name="adj1" fmla="val 6751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311DCE6A-395B-4673-92D1-48B171316ED6}"/>
              </a:ext>
            </a:extLst>
          </p:cNvPr>
          <p:cNvCxnSpPr>
            <a:cxnSpLocks/>
          </p:cNvCxnSpPr>
          <p:nvPr/>
        </p:nvCxnSpPr>
        <p:spPr>
          <a:xfrm rot="5400000">
            <a:off x="2806806" y="2715113"/>
            <a:ext cx="304019" cy="105065"/>
          </a:xfrm>
          <a:prstGeom prst="curvedConnector3">
            <a:avLst>
              <a:gd name="adj1" fmla="val -2937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DAF19B6-517E-4D32-8A85-0733DD1152F5}"/>
                  </a:ext>
                </a:extLst>
              </p:cNvPr>
              <p:cNvSpPr txBox="1"/>
              <p:nvPr/>
            </p:nvSpPr>
            <p:spPr>
              <a:xfrm>
                <a:off x="2965286" y="2737736"/>
                <a:ext cx="151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DAF19B6-517E-4D32-8A85-0733DD11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86" y="2737736"/>
                <a:ext cx="151259" cy="215444"/>
              </a:xfrm>
              <a:prstGeom prst="rect">
                <a:avLst/>
              </a:prstGeom>
              <a:blipFill>
                <a:blip r:embed="rId13"/>
                <a:stretch>
                  <a:fillRect l="-24000" t="-34286" r="-96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08F58C79-47F3-41A7-BE61-A00D97B0A25D}"/>
              </a:ext>
            </a:extLst>
          </p:cNvPr>
          <p:cNvCxnSpPr>
            <a:cxnSpLocks/>
          </p:cNvCxnSpPr>
          <p:nvPr/>
        </p:nvCxnSpPr>
        <p:spPr>
          <a:xfrm flipV="1">
            <a:off x="1817032" y="2995476"/>
            <a:ext cx="1089251" cy="240402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FE54D2D-DE21-4DBA-8D76-DDB95B28EB9D}"/>
              </a:ext>
            </a:extLst>
          </p:cNvPr>
          <p:cNvCxnSpPr>
            <a:cxnSpLocks/>
          </p:cNvCxnSpPr>
          <p:nvPr/>
        </p:nvCxnSpPr>
        <p:spPr>
          <a:xfrm>
            <a:off x="1932225" y="2972228"/>
            <a:ext cx="963207" cy="25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3" name="Arc 122">
            <a:extLst>
              <a:ext uri="{FF2B5EF4-FFF2-40B4-BE49-F238E27FC236}">
                <a16:creationId xmlns:a16="http://schemas.microsoft.com/office/drawing/2014/main" id="{C1FAEEDF-3059-44CB-B16A-B4F7F2824489}"/>
              </a:ext>
            </a:extLst>
          </p:cNvPr>
          <p:cNvSpPr/>
          <p:nvPr/>
        </p:nvSpPr>
        <p:spPr>
          <a:xfrm rot="13141015">
            <a:off x="2313401" y="2528873"/>
            <a:ext cx="756220" cy="840229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6925C5-0117-4293-9A5E-B9AFC9715590}"/>
              </a:ext>
            </a:extLst>
          </p:cNvPr>
          <p:cNvSpPr/>
          <p:nvPr/>
        </p:nvSpPr>
        <p:spPr>
          <a:xfrm>
            <a:off x="2202806" y="2769538"/>
            <a:ext cx="77263" cy="76122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894B6EF-12DF-4556-9BD8-D8824A6354DA}"/>
              </a:ext>
            </a:extLst>
          </p:cNvPr>
          <p:cNvSpPr/>
          <p:nvPr/>
        </p:nvSpPr>
        <p:spPr>
          <a:xfrm>
            <a:off x="2169203" y="2935622"/>
            <a:ext cx="77263" cy="76122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0CC9939-5818-495D-AD2B-FF746AAF2213}"/>
              </a:ext>
            </a:extLst>
          </p:cNvPr>
          <p:cNvSpPr/>
          <p:nvPr/>
        </p:nvSpPr>
        <p:spPr>
          <a:xfrm>
            <a:off x="2207835" y="3159755"/>
            <a:ext cx="77263" cy="76122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3C4EDE9-E04C-4231-B68A-E0749307E83F}"/>
              </a:ext>
            </a:extLst>
          </p:cNvPr>
          <p:cNvSpPr/>
          <p:nvPr/>
        </p:nvSpPr>
        <p:spPr>
          <a:xfrm>
            <a:off x="2361657" y="3045629"/>
            <a:ext cx="77263" cy="76122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486A69B-F414-4AFA-9572-B0C0E57D0869}"/>
              </a:ext>
            </a:extLst>
          </p:cNvPr>
          <p:cNvSpPr/>
          <p:nvPr/>
        </p:nvSpPr>
        <p:spPr>
          <a:xfrm>
            <a:off x="2348290" y="2942961"/>
            <a:ext cx="77263" cy="76122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50958FA-D604-4CB8-BCC2-5EF909A088C3}"/>
              </a:ext>
            </a:extLst>
          </p:cNvPr>
          <p:cNvSpPr/>
          <p:nvPr/>
        </p:nvSpPr>
        <p:spPr>
          <a:xfrm>
            <a:off x="2373203" y="2801220"/>
            <a:ext cx="77263" cy="76122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680;p51">
                <a:extLst>
                  <a:ext uri="{FF2B5EF4-FFF2-40B4-BE49-F238E27FC236}">
                    <a16:creationId xmlns:a16="http://schemas.microsoft.com/office/drawing/2014/main" id="{02AFCE29-D406-4EEE-A495-FD73F2D1D1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6774" y="3174473"/>
                <a:ext cx="3788528" cy="676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Walls hitting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</m:oMath>
                </a14:m>
                <a:r>
                  <a:rPr lang="en-US" dirty="0"/>
                  <a:t> : Closest to walls ← For doing Spherical Histogram</a:t>
                </a:r>
              </a:p>
            </p:txBody>
          </p:sp>
        </mc:Choice>
        <mc:Fallback xmlns="">
          <p:sp>
            <p:nvSpPr>
              <p:cNvPr id="155" name="Google Shape;680;p51">
                <a:extLst>
                  <a:ext uri="{FF2B5EF4-FFF2-40B4-BE49-F238E27FC236}">
                    <a16:creationId xmlns:a16="http://schemas.microsoft.com/office/drawing/2014/main" id="{02AFCE29-D406-4EEE-A495-FD73F2D1D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774" y="3174473"/>
                <a:ext cx="3788528" cy="676740"/>
              </a:xfrm>
              <a:prstGeom prst="rect">
                <a:avLst/>
              </a:prstGeom>
              <a:blipFill>
                <a:blip r:embed="rId14"/>
                <a:stretch>
                  <a:fillRect r="-1447" b="-25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59BBEE1-06E7-49A3-9708-3559DCC2C99B}"/>
                  </a:ext>
                </a:extLst>
              </p:cNvPr>
              <p:cNvSpPr txBox="1"/>
              <p:nvPr/>
            </p:nvSpPr>
            <p:spPr>
              <a:xfrm>
                <a:off x="2285492" y="2684057"/>
                <a:ext cx="7491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59BBEE1-06E7-49A3-9708-3559DCC2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492" y="2684057"/>
                <a:ext cx="749116" cy="215444"/>
              </a:xfrm>
              <a:prstGeom prst="rect">
                <a:avLst/>
              </a:prstGeom>
              <a:blipFill>
                <a:blip r:embed="rId15"/>
                <a:stretch>
                  <a:fillRect t="-33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8EBBAFD-0928-49CE-85E5-D3EE723ACD49}"/>
                  </a:ext>
                </a:extLst>
              </p:cNvPr>
              <p:cNvSpPr txBox="1"/>
              <p:nvPr/>
            </p:nvSpPr>
            <p:spPr>
              <a:xfrm>
                <a:off x="1792134" y="2499352"/>
                <a:ext cx="7491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8EBBAFD-0928-49CE-85E5-D3EE723AC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34" y="2499352"/>
                <a:ext cx="749116" cy="215444"/>
              </a:xfrm>
              <a:prstGeom prst="rect">
                <a:avLst/>
              </a:prstGeom>
              <a:blipFill>
                <a:blip r:embed="rId16"/>
                <a:stretch>
                  <a:fillRect t="-3714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DC62024-6595-4C6F-8785-5E1D9BBA64CB}"/>
                  </a:ext>
                </a:extLst>
              </p:cNvPr>
              <p:cNvSpPr txBox="1"/>
              <p:nvPr/>
            </p:nvSpPr>
            <p:spPr>
              <a:xfrm>
                <a:off x="1334652" y="2796300"/>
                <a:ext cx="7491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DC62024-6595-4C6F-8785-5E1D9BBA6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52" y="2796300"/>
                <a:ext cx="749116" cy="215444"/>
              </a:xfrm>
              <a:prstGeom prst="rect">
                <a:avLst/>
              </a:prstGeom>
              <a:blipFill>
                <a:blip r:embed="rId17"/>
                <a:stretch>
                  <a:fillRect t="-3714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5CF6679-6E3E-467C-AF22-C610B487A14B}"/>
                  </a:ext>
                </a:extLst>
              </p:cNvPr>
              <p:cNvSpPr txBox="1"/>
              <p:nvPr/>
            </p:nvSpPr>
            <p:spPr>
              <a:xfrm>
                <a:off x="2418241" y="3006859"/>
                <a:ext cx="7491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2−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5CF6679-6E3E-467C-AF22-C610B487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241" y="3006859"/>
                <a:ext cx="749116" cy="215444"/>
              </a:xfrm>
              <a:prstGeom prst="rect">
                <a:avLst/>
              </a:prstGeom>
              <a:blipFill>
                <a:blip r:embed="rId18"/>
                <a:stretch>
                  <a:fillRect t="-33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32827B6-E04C-4224-B386-BBC261AF67E5}"/>
                  </a:ext>
                </a:extLst>
              </p:cNvPr>
              <p:cNvSpPr txBox="1"/>
              <p:nvPr/>
            </p:nvSpPr>
            <p:spPr>
              <a:xfrm>
                <a:off x="1869936" y="3197384"/>
                <a:ext cx="7491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3+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32827B6-E04C-4224-B386-BBC261AF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936" y="3197384"/>
                <a:ext cx="749116" cy="215444"/>
              </a:xfrm>
              <a:prstGeom prst="rect">
                <a:avLst/>
              </a:prstGeom>
              <a:blipFill>
                <a:blip r:embed="rId19"/>
                <a:stretch>
                  <a:fillRect t="-3714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63785CF-EE33-48D9-99B2-39152D48F5D9}"/>
                  </a:ext>
                </a:extLst>
              </p:cNvPr>
              <p:cNvSpPr txBox="1"/>
              <p:nvPr/>
            </p:nvSpPr>
            <p:spPr>
              <a:xfrm>
                <a:off x="2283576" y="3145292"/>
                <a:ext cx="7491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3−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63785CF-EE33-48D9-99B2-39152D48F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576" y="3145292"/>
                <a:ext cx="749116" cy="215444"/>
              </a:xfrm>
              <a:prstGeom prst="rect">
                <a:avLst/>
              </a:prstGeom>
              <a:blipFill>
                <a:blip r:embed="rId20"/>
                <a:stretch>
                  <a:fillRect t="-3714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1047F1E-0102-4761-B396-8C2078367004}"/>
                  </a:ext>
                </a:extLst>
              </p:cNvPr>
              <p:cNvSpPr txBox="1"/>
              <p:nvPr/>
            </p:nvSpPr>
            <p:spPr>
              <a:xfrm>
                <a:off x="2354629" y="2485165"/>
                <a:ext cx="2454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1047F1E-0102-4761-B396-8C2078367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29" y="2485165"/>
                <a:ext cx="245452" cy="215444"/>
              </a:xfrm>
              <a:prstGeom prst="rect">
                <a:avLst/>
              </a:prstGeom>
              <a:blipFill>
                <a:blip r:embed="rId21"/>
                <a:stretch>
                  <a:fillRect l="-1707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tangle 163">
            <a:extLst>
              <a:ext uri="{FF2B5EF4-FFF2-40B4-BE49-F238E27FC236}">
                <a16:creationId xmlns:a16="http://schemas.microsoft.com/office/drawing/2014/main" id="{4E708A53-CB85-467D-AB96-F8B4E76BE4D7}"/>
              </a:ext>
            </a:extLst>
          </p:cNvPr>
          <p:cNvSpPr/>
          <p:nvPr/>
        </p:nvSpPr>
        <p:spPr>
          <a:xfrm>
            <a:off x="1303205" y="3805194"/>
            <a:ext cx="2044838" cy="120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CE8F1D-C6B7-4263-B124-6AE45EC458AB}"/>
              </a:ext>
            </a:extLst>
          </p:cNvPr>
          <p:cNvSpPr/>
          <p:nvPr/>
        </p:nvSpPr>
        <p:spPr>
          <a:xfrm>
            <a:off x="1590748" y="3991158"/>
            <a:ext cx="1515084" cy="7769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A204DF7-3352-4314-8BF1-5C0B87BE6A3F}"/>
              </a:ext>
            </a:extLst>
          </p:cNvPr>
          <p:cNvSpPr/>
          <p:nvPr/>
        </p:nvSpPr>
        <p:spPr>
          <a:xfrm>
            <a:off x="2146099" y="4131660"/>
            <a:ext cx="77263" cy="76122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307BC1C-0935-4EBC-B6A7-54BB02A7B97D}"/>
              </a:ext>
            </a:extLst>
          </p:cNvPr>
          <p:cNvSpPr/>
          <p:nvPr/>
        </p:nvSpPr>
        <p:spPr>
          <a:xfrm>
            <a:off x="2272551" y="4207782"/>
            <a:ext cx="77263" cy="76122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1524AD4-5DBB-4E41-B961-E3CADE596C70}"/>
              </a:ext>
            </a:extLst>
          </p:cNvPr>
          <p:cNvSpPr/>
          <p:nvPr/>
        </p:nvSpPr>
        <p:spPr>
          <a:xfrm>
            <a:off x="2132062" y="4272162"/>
            <a:ext cx="77263" cy="76122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5EEF314-068A-46C5-BA56-E574434F35F3}"/>
              </a:ext>
            </a:extLst>
          </p:cNvPr>
          <p:cNvSpPr/>
          <p:nvPr/>
        </p:nvSpPr>
        <p:spPr>
          <a:xfrm>
            <a:off x="2006505" y="4331917"/>
            <a:ext cx="77263" cy="76122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B71B48F-93A6-4050-94B6-2B4A63387C49}"/>
              </a:ext>
            </a:extLst>
          </p:cNvPr>
          <p:cNvSpPr/>
          <p:nvPr/>
        </p:nvSpPr>
        <p:spPr>
          <a:xfrm>
            <a:off x="2161806" y="4405766"/>
            <a:ext cx="77263" cy="76122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19759CE-2A65-46A7-8ECB-90365515E1D5}"/>
              </a:ext>
            </a:extLst>
          </p:cNvPr>
          <p:cNvSpPr/>
          <p:nvPr/>
        </p:nvSpPr>
        <p:spPr>
          <a:xfrm>
            <a:off x="2274894" y="4331917"/>
            <a:ext cx="77263" cy="76122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7424CF1-CFF3-4B54-A4B1-675F695AF857}"/>
                  </a:ext>
                </a:extLst>
              </p:cNvPr>
              <p:cNvSpPr txBox="1"/>
              <p:nvPr/>
            </p:nvSpPr>
            <p:spPr>
              <a:xfrm>
                <a:off x="1411998" y="4283904"/>
                <a:ext cx="1463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sym typeface="Montserrat"/>
                        </a:rPr>
                        <m:t>𝜃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7424CF1-CFF3-4B54-A4B1-675F695AF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998" y="4283904"/>
                <a:ext cx="146322" cy="215444"/>
              </a:xfrm>
              <a:prstGeom prst="rect">
                <a:avLst/>
              </a:prstGeom>
              <a:blipFill>
                <a:blip r:embed="rId22"/>
                <a:stretch>
                  <a:fillRect l="-33333" r="-2083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A61D81E-C591-4D6B-8F30-91189BC3377F}"/>
                  </a:ext>
                </a:extLst>
              </p:cNvPr>
              <p:cNvSpPr txBox="1"/>
              <p:nvPr/>
            </p:nvSpPr>
            <p:spPr>
              <a:xfrm>
                <a:off x="2287854" y="4768154"/>
                <a:ext cx="1673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sym typeface="Montserrat"/>
                        </a:rPr>
                        <m:t>𝜙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A61D81E-C591-4D6B-8F30-91189BC33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54" y="4768154"/>
                <a:ext cx="167354" cy="215444"/>
              </a:xfrm>
              <a:prstGeom prst="rect">
                <a:avLst/>
              </a:prstGeom>
              <a:blipFill>
                <a:blip r:embed="rId23"/>
                <a:stretch>
                  <a:fillRect l="-35714" r="-32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DCB655-55CB-48F7-ADB6-2BD1139F34DA}"/>
              </a:ext>
            </a:extLst>
          </p:cNvPr>
          <p:cNvCxnSpPr>
            <a:cxnSpLocks/>
          </p:cNvCxnSpPr>
          <p:nvPr/>
        </p:nvCxnSpPr>
        <p:spPr>
          <a:xfrm flipV="1">
            <a:off x="1590748" y="3851213"/>
            <a:ext cx="0" cy="9169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0234970-A8AB-4BAE-A8BF-002012552696}"/>
              </a:ext>
            </a:extLst>
          </p:cNvPr>
          <p:cNvCxnSpPr>
            <a:cxnSpLocks/>
          </p:cNvCxnSpPr>
          <p:nvPr/>
        </p:nvCxnSpPr>
        <p:spPr>
          <a:xfrm>
            <a:off x="1582322" y="4766103"/>
            <a:ext cx="166744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76" grpId="0"/>
      <p:bldP spid="91" grpId="0"/>
      <p:bldP spid="92" grpId="0"/>
      <p:bldP spid="93" grpId="0"/>
      <p:bldP spid="94" grpId="0"/>
      <p:bldP spid="99" grpId="0" animBg="1"/>
      <p:bldP spid="100" grpId="0" animBg="1"/>
      <p:bldP spid="104" grpId="0"/>
      <p:bldP spid="123" grpId="0" animBg="1"/>
      <p:bldP spid="126" grpId="0" animBg="1"/>
      <p:bldP spid="128" grpId="0" animBg="1"/>
      <p:bldP spid="129" grpId="0" animBg="1"/>
      <p:bldP spid="150" grpId="0" animBg="1"/>
      <p:bldP spid="151" grpId="0" animBg="1"/>
      <p:bldP spid="154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3" grpId="0"/>
      <p:bldP spid="164" grpId="0" animBg="1"/>
      <p:bldP spid="23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/>
      <p:bldP spid="1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5789421" y="307243"/>
            <a:ext cx="211704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0291" y="1702419"/>
                <a:ext cx="3788528" cy="676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Taking a point in </a:t>
                </a:r>
                <a:r>
                  <a:rPr lang="en-US" dirty="0" err="1"/>
                  <a:t>LGd</a:t>
                </a:r>
                <a:r>
                  <a:rPr lang="en-US" dirty="0"/>
                  <a:t> as destination site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 err="1"/>
                  <a:t>LGd</a:t>
                </a:r>
                <a:r>
                  <a:rPr lang="en-US" dirty="0"/>
                  <a:t> (Dorsal part of the lateral geniculate complex) ← key intermediary point of the visual system </a:t>
                </a:r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Obtained spherical histogram result for wall hitting points at </a:t>
                </a:r>
                <a:r>
                  <a:rPr lang="en-US" dirty="0" err="1"/>
                  <a:t>LGd</a:t>
                </a:r>
                <a:endParaRPr lang="en-US" dirty="0"/>
              </a:p>
              <a:p>
                <a:pPr indent="-317500" algn="l">
                  <a:buFont typeface="Montserrat"/>
                  <a:buChar char="●"/>
                </a:pPr>
                <a:r>
                  <a:rPr lang="en-US" dirty="0"/>
                  <a:t>Maximum flow areas captured the wall hitting points</a:t>
                </a:r>
              </a:p>
            </p:txBody>
          </p:sp>
        </mc:Choice>
        <mc:Fallback xmlns="">
          <p:sp>
            <p:nvSpPr>
              <p:cNvPr id="16" name="Google Shape;680;p51">
                <a:extLst>
                  <a:ext uri="{FF2B5EF4-FFF2-40B4-BE49-F238E27FC236}">
                    <a16:creationId xmlns:a16="http://schemas.microsoft.com/office/drawing/2014/main" id="{DF7FEFEB-8038-4F86-A9EF-7ACE5665C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91" y="1702419"/>
                <a:ext cx="3788528" cy="676740"/>
              </a:xfrm>
              <a:prstGeom prst="rect">
                <a:avLst/>
              </a:prstGeom>
              <a:blipFill>
                <a:blip r:embed="rId4"/>
                <a:stretch>
                  <a:fillRect b="-2450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 descr="Chart&#10;&#10;Description automatically generated">
            <a:extLst>
              <a:ext uri="{FF2B5EF4-FFF2-40B4-BE49-F238E27FC236}">
                <a16:creationId xmlns:a16="http://schemas.microsoft.com/office/drawing/2014/main" id="{770BF429-5C81-404A-8576-F223C606DC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7" y="2261864"/>
            <a:ext cx="4820654" cy="2685628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248418D-E133-4AA1-A613-AE4987C02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31" y="180751"/>
            <a:ext cx="1488857" cy="1894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66A541F-20C4-4DA7-9380-E2158017F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829451"/>
                  </p:ext>
                </p:extLst>
              </p:nvPr>
            </p:nvGraphicFramePr>
            <p:xfrm>
              <a:off x="2145057" y="1430742"/>
              <a:ext cx="2909543" cy="438778"/>
            </p:xfrm>
            <a:graphic>
              <a:graphicData uri="http://schemas.openxmlformats.org/drawingml/2006/table">
                <a:tbl>
                  <a:tblPr>
                    <a:tableStyleId>{339C77B2-DB7F-49F0-AF8F-AECD912F350C}</a:tableStyleId>
                  </a:tblPr>
                  <a:tblGrid>
                    <a:gridCol w="674343">
                      <a:extLst>
                        <a:ext uri="{9D8B030D-6E8A-4147-A177-3AD203B41FA5}">
                          <a16:colId xmlns:a16="http://schemas.microsoft.com/office/drawing/2014/main" val="4232316560"/>
                        </a:ext>
                      </a:extLst>
                    </a:gridCol>
                    <a:gridCol w="755650">
                      <a:extLst>
                        <a:ext uri="{9D8B030D-6E8A-4147-A177-3AD203B41FA5}">
                          <a16:colId xmlns:a16="http://schemas.microsoft.com/office/drawing/2014/main" val="3976911527"/>
                        </a:ext>
                      </a:extLst>
                    </a:gridCol>
                    <a:gridCol w="735643">
                      <a:extLst>
                        <a:ext uri="{9D8B030D-6E8A-4147-A177-3AD203B41FA5}">
                          <a16:colId xmlns:a16="http://schemas.microsoft.com/office/drawing/2014/main" val="3973573533"/>
                        </a:ext>
                      </a:extLst>
                    </a:gridCol>
                    <a:gridCol w="743907">
                      <a:extLst>
                        <a:ext uri="{9D8B030D-6E8A-4147-A177-3AD203B41FA5}">
                          <a16:colId xmlns:a16="http://schemas.microsoft.com/office/drawing/2014/main" val="1090277778"/>
                        </a:ext>
                      </a:extLst>
                    </a:gridCol>
                  </a:tblGrid>
                  <a:tr h="158063"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  <a:spcAft>
                              <a:spcPts val="70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Wall radii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  <a:spcAft>
                              <a:spcPts val="7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  <a:spcAft>
                              <a:spcPts val="7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  <a:spcAft>
                              <a:spcPts val="7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05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001603665"/>
                      </a:ext>
                    </a:extLst>
                  </a:tr>
                  <a:tr h="189858"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solidFill>
                                <a:schemeClr val="bg1"/>
                              </a:solidFill>
                              <a:effectLst/>
                            </a:rPr>
                            <a:t>Value</a:t>
                          </a:r>
                          <a:endParaRPr lang="en-US" sz="105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886</a:t>
                          </a:r>
                          <a:r>
                            <a:rPr lang="el-GR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μ</a:t>
                          </a: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m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1773</a:t>
                          </a:r>
                          <a:r>
                            <a:rPr lang="el-GR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μ</a:t>
                          </a: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m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2659</a:t>
                          </a:r>
                          <a:r>
                            <a:rPr lang="el-GR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μ</a:t>
                          </a: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m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417917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66A541F-20C4-4DA7-9380-E2158017F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829451"/>
                  </p:ext>
                </p:extLst>
              </p:nvPr>
            </p:nvGraphicFramePr>
            <p:xfrm>
              <a:off x="2145057" y="1430742"/>
              <a:ext cx="2909543" cy="438778"/>
            </p:xfrm>
            <a:graphic>
              <a:graphicData uri="http://schemas.openxmlformats.org/drawingml/2006/table">
                <a:tbl>
                  <a:tblPr>
                    <a:tableStyleId>{339C77B2-DB7F-49F0-AF8F-AECD912F350C}</a:tableStyleId>
                  </a:tblPr>
                  <a:tblGrid>
                    <a:gridCol w="674343">
                      <a:extLst>
                        <a:ext uri="{9D8B030D-6E8A-4147-A177-3AD203B41FA5}">
                          <a16:colId xmlns:a16="http://schemas.microsoft.com/office/drawing/2014/main" val="4232316560"/>
                        </a:ext>
                      </a:extLst>
                    </a:gridCol>
                    <a:gridCol w="755650">
                      <a:extLst>
                        <a:ext uri="{9D8B030D-6E8A-4147-A177-3AD203B41FA5}">
                          <a16:colId xmlns:a16="http://schemas.microsoft.com/office/drawing/2014/main" val="3976911527"/>
                        </a:ext>
                      </a:extLst>
                    </a:gridCol>
                    <a:gridCol w="735643">
                      <a:extLst>
                        <a:ext uri="{9D8B030D-6E8A-4147-A177-3AD203B41FA5}">
                          <a16:colId xmlns:a16="http://schemas.microsoft.com/office/drawing/2014/main" val="3973573533"/>
                        </a:ext>
                      </a:extLst>
                    </a:gridCol>
                    <a:gridCol w="743907">
                      <a:extLst>
                        <a:ext uri="{9D8B030D-6E8A-4147-A177-3AD203B41FA5}">
                          <a16:colId xmlns:a16="http://schemas.microsoft.com/office/drawing/2014/main" val="1090277778"/>
                        </a:ext>
                      </a:extLst>
                    </a:gridCol>
                  </a:tblGrid>
                  <a:tr h="248920"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  <a:spcAft>
                              <a:spcPts val="70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Wall radii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blipFill>
                          <a:blip r:embed="rId7"/>
                          <a:stretch>
                            <a:fillRect l="-89516" t="-14634" r="-197581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blipFill>
                          <a:blip r:embed="rId7"/>
                          <a:stretch>
                            <a:fillRect l="-192623" t="-14634" r="-100820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blipFill>
                          <a:blip r:embed="rId7"/>
                          <a:stretch>
                            <a:fillRect l="-292623" t="-14634" r="-820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1603665"/>
                      </a:ext>
                    </a:extLst>
                  </a:tr>
                  <a:tr h="189858"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solidFill>
                                <a:schemeClr val="bg1"/>
                              </a:solidFill>
                              <a:effectLst/>
                            </a:rPr>
                            <a:t>Value</a:t>
                          </a:r>
                          <a:endParaRPr lang="en-US" sz="105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886</a:t>
                          </a:r>
                          <a:r>
                            <a:rPr lang="el-GR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μ</a:t>
                          </a: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m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1773</a:t>
                          </a:r>
                          <a:r>
                            <a:rPr lang="el-GR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μ</a:t>
                          </a: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m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01600" marR="0" indent="-101600" algn="ctr">
                            <a:lnSpc>
                              <a:spcPct val="100000"/>
                            </a:lnSpc>
                            <a:spcBef>
                              <a:spcPts val="45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2659</a:t>
                          </a:r>
                          <a:r>
                            <a:rPr lang="el-GR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μ</a:t>
                          </a:r>
                          <a:r>
                            <a:rPr lang="en-US" sz="1050" dirty="0">
                              <a:solidFill>
                                <a:schemeClr val="bg1"/>
                              </a:solidFill>
                              <a:effectLst/>
                            </a:rPr>
                            <a:t>m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4179170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Google Shape;240;p39">
            <a:extLst>
              <a:ext uri="{FF2B5EF4-FFF2-40B4-BE49-F238E27FC236}">
                <a16:creationId xmlns:a16="http://schemas.microsoft.com/office/drawing/2014/main" id="{7BEBD2C5-6BB7-48B5-B263-176F48B87E8C}"/>
              </a:ext>
            </a:extLst>
          </p:cNvPr>
          <p:cNvSpPr txBox="1">
            <a:spLocks/>
          </p:cNvSpPr>
          <p:nvPr/>
        </p:nvSpPr>
        <p:spPr>
          <a:xfrm>
            <a:off x="1302670" y="1869520"/>
            <a:ext cx="4141688" cy="39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/>
              <a:t>Brain-containing cuboid size: 13200μm × 8000μm × 11400μm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16F206-930F-455A-8BB9-E46E64419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551" y="178396"/>
            <a:ext cx="1878057" cy="11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569913" y="525880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8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232" name="Google Shape;232;p3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4" name="Picture 3" descr="A picture containing transport, black, satellite&#10;&#10;Description automatically generated">
            <a:extLst>
              <a:ext uri="{FF2B5EF4-FFF2-40B4-BE49-F238E27FC236}">
                <a16:creationId xmlns:a16="http://schemas.microsoft.com/office/drawing/2014/main" id="{47282FAE-DE62-414A-A1E1-996EBD37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76" y="1606864"/>
            <a:ext cx="2979735" cy="2961199"/>
          </a:xfrm>
          <a:prstGeom prst="rect">
            <a:avLst/>
          </a:prstGeom>
        </p:spPr>
      </p:pic>
      <p:sp>
        <p:nvSpPr>
          <p:cNvPr id="9" name="Google Shape;680;p51">
            <a:extLst>
              <a:ext uri="{FF2B5EF4-FFF2-40B4-BE49-F238E27FC236}">
                <a16:creationId xmlns:a16="http://schemas.microsoft.com/office/drawing/2014/main" id="{C3F27B65-1E0D-4412-A71C-31C157BB598C}"/>
              </a:ext>
            </a:extLst>
          </p:cNvPr>
          <p:cNvSpPr txBox="1">
            <a:spLocks/>
          </p:cNvSpPr>
          <p:nvPr/>
        </p:nvSpPr>
        <p:spPr>
          <a:xfrm>
            <a:off x="4832729" y="1826024"/>
            <a:ext cx="3788528" cy="67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 algn="l">
              <a:buFont typeface="Montserrat"/>
              <a:buChar char="●"/>
            </a:pPr>
            <a:r>
              <a:rPr lang="en-US" dirty="0"/>
              <a:t>Place the maximum flow area in the 3D space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Red dot: destination site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Colored areas: maximum flow area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Colored lines: lines passing through the maximum flow area</a:t>
            </a:r>
          </a:p>
          <a:p>
            <a:pPr indent="-317500" algn="l">
              <a:buFont typeface="Montserrat"/>
              <a:buChar char="●"/>
            </a:pPr>
            <a:r>
              <a:rPr lang="en-US" dirty="0"/>
              <a:t>The sub-regions with densest flows are captured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F9D8CFC6-5C80-4DF5-ACDE-0D31512F2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891" y="1606864"/>
            <a:ext cx="1488857" cy="18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4457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any Branding Guidelines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844</Words>
  <Application>Microsoft Office PowerPoint</Application>
  <PresentationFormat>On-screen Show (16:9)</PresentationFormat>
  <Paragraphs>165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Montserrat Light</vt:lpstr>
      <vt:lpstr>Cambria Math</vt:lpstr>
      <vt:lpstr>Montserrat ExtraBold</vt:lpstr>
      <vt:lpstr>Times</vt:lpstr>
      <vt:lpstr>Arial</vt:lpstr>
      <vt:lpstr>Montserrat</vt:lpstr>
      <vt:lpstr>Montserrat Alternates</vt:lpstr>
      <vt:lpstr>Muli</vt:lpstr>
      <vt:lpstr>Times New Roman</vt:lpstr>
      <vt:lpstr>Tech Company Branding Guidelines by Slidesgo</vt:lpstr>
      <vt:lpstr>Spherical Histogram Approximation for Maximum Flow of Brain Connectivity</vt:lpstr>
      <vt:lpstr>Contents</vt:lpstr>
      <vt:lpstr>Motivation</vt:lpstr>
      <vt:lpstr>Background</vt:lpstr>
      <vt:lpstr>Method</vt:lpstr>
      <vt:lpstr>Method</vt:lpstr>
      <vt:lpstr>Method</vt:lpstr>
      <vt:lpstr>Result</vt:lpstr>
      <vt:lpstr>Result</vt:lpstr>
      <vt:lpstr>Result</vt:lpstr>
      <vt:lpstr>Result</vt:lpstr>
      <vt:lpstr>Result</vt:lpstr>
      <vt:lpstr>Discussion</vt:lpstr>
      <vt:lpstr>Summary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 Histogram Approximation for Maximum Flow of Brain Connectivity</dc:title>
  <cp:lastModifiedBy>Lanston Chu</cp:lastModifiedBy>
  <cp:revision>69</cp:revision>
  <dcterms:modified xsi:type="dcterms:W3CDTF">2021-04-26T19:08:08Z</dcterms:modified>
</cp:coreProperties>
</file>